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  <p:sldMasterId id="2147483679" r:id="rId3"/>
  </p:sldMasterIdLst>
  <p:sldIdLst>
    <p:sldId id="256" r:id="rId4"/>
    <p:sldId id="293" r:id="rId5"/>
    <p:sldId id="301" r:id="rId6"/>
    <p:sldId id="308" r:id="rId7"/>
    <p:sldId id="294" r:id="rId8"/>
    <p:sldId id="278" r:id="rId9"/>
    <p:sldId id="307" r:id="rId10"/>
    <p:sldId id="303" r:id="rId11"/>
    <p:sldId id="319" r:id="rId12"/>
    <p:sldId id="304" r:id="rId13"/>
    <p:sldId id="310" r:id="rId14"/>
    <p:sldId id="311" r:id="rId15"/>
    <p:sldId id="317" r:id="rId16"/>
    <p:sldId id="318" r:id="rId17"/>
    <p:sldId id="285" r:id="rId18"/>
    <p:sldId id="286" r:id="rId19"/>
    <p:sldId id="288" r:id="rId20"/>
  </p:sldIdLst>
  <p:sldSz cx="12192000" cy="6858000"/>
  <p:notesSz cx="6761163" cy="9942513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рий Козырев" initials="ЮК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DFBF8"/>
    <a:srgbClr val="2191C9"/>
    <a:srgbClr val="0484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06" autoAdjust="0"/>
    <p:restoredTop sz="94660" autoAdjust="0"/>
  </p:normalViewPr>
  <p:slideViewPr>
    <p:cSldViewPr showGuides="1">
      <p:cViewPr varScale="1">
        <p:scale>
          <a:sx n="56" d="100"/>
          <a:sy n="56" d="100"/>
        </p:scale>
        <p:origin x="156" y="912"/>
      </p:cViewPr>
      <p:guideLst>
        <p:guide orient="horz" pos="21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0-68CE-4F19-A031-64112EC98E94}"/>
              </c:ext>
            </c:extLst>
          </c:dPt>
          <c:dPt>
            <c:idx val="1"/>
            <c:bubble3D val="0"/>
            <c:explosion val="2"/>
            <c:extLst>
              <c:ext xmlns:c16="http://schemas.microsoft.com/office/drawing/2014/chart" uri="{C3380CC4-5D6E-409C-BE32-E72D297353CC}">
                <c16:uniqueId val="{00000001-68CE-4F19-A031-64112EC98E94}"/>
              </c:ext>
            </c:extLst>
          </c:dPt>
          <c:dPt>
            <c:idx val="2"/>
            <c:bubble3D val="0"/>
            <c:explosion val="4"/>
            <c:extLst>
              <c:ext xmlns:c16="http://schemas.microsoft.com/office/drawing/2014/chart" uri="{C3380CC4-5D6E-409C-BE32-E72D297353CC}">
                <c16:uniqueId val="{00000002-68CE-4F19-A031-64112EC98E94}"/>
              </c:ext>
            </c:extLst>
          </c:dPt>
          <c:dLbls>
            <c:dLbl>
              <c:idx val="0"/>
              <c:layout>
                <c:manualLayout>
                  <c:x val="-0.105531282051282"/>
                  <c:y val="2.8725100699509849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8</a:t>
                    </a:r>
                    <a:r>
                      <a:rPr lang="en-US" sz="2000" baseline="0" dirty="0"/>
                      <a:t> 346,8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CE-4F19-A031-64112EC98E94}"/>
                </c:ext>
              </c:extLst>
            </c:dLbl>
            <c:dLbl>
              <c:idx val="1"/>
              <c:layout>
                <c:manualLayout>
                  <c:x val="0.12177894429862932"/>
                  <c:y val="-9.8878748958720522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13</a:t>
                    </a:r>
                    <a:r>
                      <a:rPr lang="en-US" sz="2000" baseline="0" dirty="0"/>
                      <a:t> 598,1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CE-4F19-A031-64112EC98E94}"/>
                </c:ext>
              </c:extLst>
            </c:dLbl>
            <c:dLbl>
              <c:idx val="2"/>
              <c:layout>
                <c:manualLayout>
                  <c:x val="8.6096866096866103E-3"/>
                  <c:y val="4.7537025500416295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767,3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CE-4F19-A031-64112EC98E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Нецелевого использования-36,7%</c:v>
                </c:pt>
                <c:pt idx="1">
                  <c:v>Неэффективного использования-59,9%</c:v>
                </c:pt>
                <c:pt idx="2">
                  <c:v>Неправомерного использования-3,4%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36.700000000000003</c:v>
                </c:pt>
                <c:pt idx="1">
                  <c:v>59.9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CE-4F19-A031-64112EC98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019578347578345"/>
          <c:y val="0.1843008796980718"/>
          <c:w val="0.30738119658119656"/>
          <c:h val="0.4492585786348004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BC3AFA-8B86-4293-B902-9021326B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C4383A-71FB-4918-AAD8-8C2DB747D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A8163-8720-4BB4-BF1C-E4094FFB6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9B074B-F4A6-4B01-9774-6E7CB8223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BF54E4-0E75-4D82-AC2E-C029F661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79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30A772-F936-4A06-8F25-474334A9F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017A4C-35A7-4E9B-A6D4-F84E1810A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70B6F8-7585-47D6-A0AE-AA4D8A471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C19E8B-3206-4DDD-B292-617841A61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26FDD4-78D2-459E-A8C4-ED0BEF9E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599A41-4DCD-4AD1-A58D-6F4DEBD7D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78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A023C-3718-4D92-9AF3-0C13EDC3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691B40-21F7-4CDF-8D77-78395A419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472072-9261-4DD4-B006-3FA4DDAFB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4CB5001-4BDD-47F0-8C08-E7F8539C5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88D7B85-098B-47AA-AE26-961B328EE1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5995E15-1A87-43F0-9983-D156DB3AE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B7BFA66-E95E-4B3D-A368-5C8A5AEE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85B3603-98D2-47C5-9FA9-5A016E352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549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DAC91-0EC4-45B7-B41F-0A3CB785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01D47AB-3BD7-424A-A796-BB161CF5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4D49663-BD51-4BB2-8E02-1DE4689BB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BBBE390-0444-49BE-804C-F8F7BDCB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729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6C29B13-3E5C-46F0-A823-F33D540F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770CC80-50D2-4524-8F9A-5648C9334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48D228C-244E-41C2-9475-A3F7620E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034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39BFFF-7D4B-46A7-AA40-C6E376C0C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96F27A-7FC7-40C8-BD87-50F549F5D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E14689-0759-4941-B4AE-6FC39ECFF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875869-43D1-4EA2-A0AB-2E5E194A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E07204-E155-4664-A93C-2CFD4C717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3BA261-09B2-4B55-BAD1-FBB8B35D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539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CDD31-F738-4BBC-8197-60F2B6F85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2B7746-6DE4-4A58-BDA0-BD2B3AC1C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37B5AC-39D7-4EEF-80FB-F10FC0533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A86078-E0BB-4EAF-BE97-AFE34FB78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C9C38B-3ED7-4C08-8B53-64AABBFFC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460EB6-84B5-4D9D-9421-77AA717CF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68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1CA08B-21C5-48B3-BBD4-516F89769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DC6044-086D-4123-9A52-7023A8CAA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1F93CA-E619-4D30-84C4-F0EE705C3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3E8E11-418A-45BD-BE48-9A018E59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C7D2DA-5EFC-422F-93C7-B6A5C1FCD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71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87425A3-DB50-4B33-ACEE-6BCFD722B7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CDA87A4-01C8-4083-8921-F46C3CBB9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2CEBC-8441-45EE-84F1-77262CBE1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EB80D2-964F-4ED7-B22B-00C198AF7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FDA51E-F499-4E15-A6C9-3D4C7ACF3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327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846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30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BC3AFA-8B86-4293-B902-9021326B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1000" y="774000"/>
            <a:ext cx="7515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C4383A-71FB-4918-AAD8-8C2DB747D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1000" y="3253675"/>
            <a:ext cx="7515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161DC3A-B5EC-4569-A878-59E0E341E8D4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84E6EDC-8F7C-401B-A727-8F55A5763A7B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D897D550-7C44-4D29-A125-A534610B3308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B4370B82-17EE-4AB1-B4F1-D75CFA4BEB82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129D3A90-247A-4CD1-9840-86AF448F7477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7D6CBDAA-8C3E-408C-B9CD-B7012953E0CC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0FAEDE28-86E6-4595-BBEE-95FF191E91D6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E3901798-1904-46FF-A8F6-2582959F592D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692903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600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663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68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9004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6263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61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4537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227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0562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09B1CA-EBC3-45ED-866C-A928D25B7DC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8176F4C-DDB5-47C0-9A2D-BC6D072E2A8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5C691DB-68BF-4C8D-A575-7EBB0EE0C76A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9C69038-A7C2-46DA-995C-B089B30ADF2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:a16="http://schemas.microsoft.com/office/drawing/2014/main" id="{F3850B92-9E22-42B8-A39E-5BA489B0EB6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822E466-855B-4442-A397-FDD24D99F19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6658A08D-6070-41C7-B9C3-9579B8979EA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F321DC82-A1D0-4D3B-B1CC-E6EF61B43CD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2AF3CEDE-46AE-4D4F-93A9-CDDF28AD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Объект 2">
            <a:extLst>
              <a:ext uri="{FF2B5EF4-FFF2-40B4-BE49-F238E27FC236}">
                <a16:creationId xmlns:a16="http://schemas.microsoft.com/office/drawing/2014/main" id="{24E023CD-DED5-4691-A1DC-108A375C4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215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09B1CA-EBC3-45ED-866C-A928D25B7DC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8176F4C-DDB5-47C0-9A2D-BC6D072E2A8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5C691DB-68BF-4C8D-A575-7EBB0EE0C76A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9C69038-A7C2-46DA-995C-B089B30ADF2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:a16="http://schemas.microsoft.com/office/drawing/2014/main" id="{F3850B92-9E22-42B8-A39E-5BA489B0EB6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822E466-855B-4442-A397-FDD24D99F19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6658A08D-6070-41C7-B9C3-9579B8979EA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F321DC82-A1D0-4D3B-B1CC-E6EF61B43CD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2AF3CEDE-46AE-4D4F-93A9-CDDF28AD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Объект 2">
            <a:extLst>
              <a:ext uri="{FF2B5EF4-FFF2-40B4-BE49-F238E27FC236}">
                <a16:creationId xmlns:a16="http://schemas.microsoft.com/office/drawing/2014/main" id="{24E023CD-DED5-4691-A1DC-108A375C4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769194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8514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772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7071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6904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53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6872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973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295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92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8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09B1CA-EBC3-45ED-866C-A928D25B7DC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8176F4C-DDB5-47C0-9A2D-BC6D072E2A8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5C691DB-68BF-4C8D-A575-7EBB0EE0C76A}"/>
              </a:ext>
            </a:extLst>
          </p:cNvPr>
          <p:cNvGrpSpPr/>
          <p:nvPr userDrawn="1"/>
        </p:nvGrpSpPr>
        <p:grpSpPr>
          <a:xfrm>
            <a:off x="4161000" y="15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9C69038-A7C2-46DA-995C-B089B30ADF2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:a16="http://schemas.microsoft.com/office/drawing/2014/main" id="{F3850B92-9E22-42B8-A39E-5BA489B0EB6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822E466-855B-4442-A397-FDD24D99F19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6658A08D-6070-41C7-B9C3-9579B8979EA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F321DC82-A1D0-4D3B-B1CC-E6EF61B43CD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81D2C4-237B-4375-A124-443EEE9EFD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05638" y="0"/>
            <a:ext cx="5186362" cy="6846330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Заголовок 16">
            <a:extLst>
              <a:ext uri="{FF2B5EF4-FFF2-40B4-BE49-F238E27FC236}">
                <a16:creationId xmlns:a16="http://schemas.microsoft.com/office/drawing/2014/main" id="{C1DC7014-C657-46AE-BDA0-0F251088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7" y="485501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id="{4889B129-E379-4BE5-B414-02CE978C23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987" y="2153964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313265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20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09B1CA-EBC3-45ED-866C-A928D25B7DC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8176F4C-DDB5-47C0-9A2D-BC6D072E2A8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5C691DB-68BF-4C8D-A575-7EBB0EE0C76A}"/>
              </a:ext>
            </a:extLst>
          </p:cNvPr>
          <p:cNvGrpSpPr/>
          <p:nvPr userDrawn="1"/>
        </p:nvGrpSpPr>
        <p:grpSpPr>
          <a:xfrm>
            <a:off x="4161000" y="15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9C69038-A7C2-46DA-995C-B089B30ADF2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:a16="http://schemas.microsoft.com/office/drawing/2014/main" id="{F3850B92-9E22-42B8-A39E-5BA489B0EB6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822E466-855B-4442-A397-FDD24D99F19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6658A08D-6070-41C7-B9C3-9579B8979EA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F321DC82-A1D0-4D3B-B1CC-E6EF61B43CD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81D2C4-237B-4375-A124-443EEE9EFD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05638" y="9000"/>
            <a:ext cx="5186362" cy="3330000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Заголовок 16">
            <a:extLst>
              <a:ext uri="{FF2B5EF4-FFF2-40B4-BE49-F238E27FC236}">
                <a16:creationId xmlns:a16="http://schemas.microsoft.com/office/drawing/2014/main" id="{C1DC7014-C657-46AE-BDA0-0F251088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7" y="485501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id="{4889B129-E379-4BE5-B414-02CE978C23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987" y="2153964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Рисунок 2">
            <a:extLst>
              <a:ext uri="{FF2B5EF4-FFF2-40B4-BE49-F238E27FC236}">
                <a16:creationId xmlns:a16="http://schemas.microsoft.com/office/drawing/2014/main" id="{9FB325DF-4766-47F9-9CBB-0CD6BE9261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984638" y="3519000"/>
            <a:ext cx="5186362" cy="3330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48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81D2C4-237B-4375-A124-443EEE9EFD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2250" y="2980500"/>
            <a:ext cx="2086538" cy="2468749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Заголовок 16">
            <a:extLst>
              <a:ext uri="{FF2B5EF4-FFF2-40B4-BE49-F238E27FC236}">
                <a16:creationId xmlns:a16="http://schemas.microsoft.com/office/drawing/2014/main" id="{C1DC7014-C657-46AE-BDA0-0F251088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6" y="234000"/>
            <a:ext cx="11236013" cy="1233499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id="{4889B129-E379-4BE5-B414-02CE978C23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987" y="1598653"/>
            <a:ext cx="11236012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Рисунок 2">
            <a:extLst>
              <a:ext uri="{FF2B5EF4-FFF2-40B4-BE49-F238E27FC236}">
                <a16:creationId xmlns:a16="http://schemas.microsoft.com/office/drawing/2014/main" id="{9FB325DF-4766-47F9-9CBB-0CD6BE9261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86737" y="2983650"/>
            <a:ext cx="2086539" cy="2466150"/>
          </a:xfrm>
        </p:spPr>
        <p:txBody>
          <a:bodyPr/>
          <a:lstStyle/>
          <a:p>
            <a:endParaRPr lang="ru-RU"/>
          </a:p>
        </p:txBody>
      </p:sp>
      <p:sp>
        <p:nvSpPr>
          <p:cNvPr id="18" name="Рисунок 2">
            <a:extLst>
              <a:ext uri="{FF2B5EF4-FFF2-40B4-BE49-F238E27FC236}">
                <a16:creationId xmlns:a16="http://schemas.microsoft.com/office/drawing/2014/main" id="{2E5AA54B-D26A-4FDD-8A32-11E46BA12C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11224" y="2979000"/>
            <a:ext cx="2086539" cy="246615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Рисунок 2">
            <a:extLst>
              <a:ext uri="{FF2B5EF4-FFF2-40B4-BE49-F238E27FC236}">
                <a16:creationId xmlns:a16="http://schemas.microsoft.com/office/drawing/2014/main" id="{68C4A39F-8F8F-4CC0-88E8-7EDD8086DC2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35711" y="2979000"/>
            <a:ext cx="2086539" cy="2466150"/>
          </a:xfrm>
        </p:spPr>
        <p:txBody>
          <a:bodyPr/>
          <a:lstStyle/>
          <a:p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FE45483-3B73-4DC3-A78E-F49C4277EF3E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44A4B93-1154-4427-B0B0-93F9D2048A2B}"/>
              </a:ext>
            </a:extLst>
          </p:cNvPr>
          <p:cNvSpPr/>
          <p:nvPr userDrawn="1"/>
        </p:nvSpPr>
        <p:spPr>
          <a:xfrm>
            <a:off x="-3375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F7250F2F-6A76-4381-A16F-6B918D1A847E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C0F37CB5-26B5-4698-BC4B-E07005B713BE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Блок-схема: объединение 25">
              <a:extLst>
                <a:ext uri="{FF2B5EF4-FFF2-40B4-BE49-F238E27FC236}">
                  <a16:creationId xmlns:a16="http://schemas.microsoft.com/office/drawing/2014/main" id="{42E112E2-B4E8-40B3-BED9-D47D5A5CD45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409C83AA-7C31-4F01-99A3-B9D941353FE4}"/>
              </a:ext>
            </a:extLst>
          </p:cNvPr>
          <p:cNvGrpSpPr/>
          <p:nvPr userDrawn="1"/>
        </p:nvGrpSpPr>
        <p:grpSpPr>
          <a:xfrm>
            <a:off x="-69000" y="6583500"/>
            <a:ext cx="2844750" cy="274500"/>
            <a:chOff x="-35250" y="6583500"/>
            <a:chExt cx="2844750" cy="274500"/>
          </a:xfrm>
        </p:grpSpPr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31F3CD7D-983F-4060-8337-A23954D6CDF4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Блок-схема: объединение 28">
              <a:extLst>
                <a:ext uri="{FF2B5EF4-FFF2-40B4-BE49-F238E27FC236}">
                  <a16:creationId xmlns:a16="http://schemas.microsoft.com/office/drawing/2014/main" id="{AF2D8482-AB5B-4496-9ED4-C69853A1DFEF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Текст 18">
            <a:extLst>
              <a:ext uri="{FF2B5EF4-FFF2-40B4-BE49-F238E27FC236}">
                <a16:creationId xmlns:a16="http://schemas.microsoft.com/office/drawing/2014/main" id="{E72E958C-C475-41B5-937E-46FEA0275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2250" y="558639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2" name="Текст 18">
            <a:extLst>
              <a:ext uri="{FF2B5EF4-FFF2-40B4-BE49-F238E27FC236}">
                <a16:creationId xmlns:a16="http://schemas.microsoft.com/office/drawing/2014/main" id="{D1C827B0-45A2-484F-BB66-00CB8DD244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86737" y="559764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3" name="Текст 18">
            <a:extLst>
              <a:ext uri="{FF2B5EF4-FFF2-40B4-BE49-F238E27FC236}">
                <a16:creationId xmlns:a16="http://schemas.microsoft.com/office/drawing/2014/main" id="{026CA1D3-D999-4A98-8BD2-1061975B6CB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11225" y="559764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4" name="Текст 18">
            <a:extLst>
              <a:ext uri="{FF2B5EF4-FFF2-40B4-BE49-F238E27FC236}">
                <a16:creationId xmlns:a16="http://schemas.microsoft.com/office/drawing/2014/main" id="{BF3A0BD0-8227-4841-92AB-1553AE2A2F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735711" y="559764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372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2C8BD39-1AD3-49EC-AD88-8991F8046859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E9FB482-CF5D-48DE-B265-E9EAA917DC52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2">
            <a:extLst>
              <a:ext uri="{FF2B5EF4-FFF2-40B4-BE49-F238E27FC236}">
                <a16:creationId xmlns:a16="http://schemas.microsoft.com/office/drawing/2014/main" id="{BC8214BF-AB9F-4AF4-A384-AF76185EC8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850" y="-575"/>
            <a:ext cx="5186362" cy="6858575"/>
          </a:xfrm>
        </p:spPr>
        <p:txBody>
          <a:bodyPr/>
          <a:lstStyle/>
          <a:p>
            <a:endParaRPr lang="ru-RU"/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C5AA7176-3A2C-49F1-9C4E-FE527AD17C8A}"/>
              </a:ext>
            </a:extLst>
          </p:cNvPr>
          <p:cNvGrpSpPr/>
          <p:nvPr userDrawn="1"/>
        </p:nvGrpSpPr>
        <p:grpSpPr>
          <a:xfrm>
            <a:off x="5207212" y="36075"/>
            <a:ext cx="2844750" cy="274500"/>
            <a:chOff x="5228062" y="49500"/>
            <a:chExt cx="2844750" cy="27450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6DD6CEFC-74C9-42E3-9A15-7E5AD03F1AB5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B05CC5AB-B2FE-45A2-8351-F7FAC24576A8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7E39241B-876E-4AED-942B-6E85AD20689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8B3513E3-026C-49C0-B81A-C96422514B45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Блок-схема: объединение 14">
              <a:extLst>
                <a:ext uri="{FF2B5EF4-FFF2-40B4-BE49-F238E27FC236}">
                  <a16:creationId xmlns:a16="http://schemas.microsoft.com/office/drawing/2014/main" id="{0B32E86A-746E-4797-A91A-A3FBCC6E9DF4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Заголовок 16">
            <a:extLst>
              <a:ext uri="{FF2B5EF4-FFF2-40B4-BE49-F238E27FC236}">
                <a16:creationId xmlns:a16="http://schemas.microsoft.com/office/drawing/2014/main" id="{F575B0D5-22DA-440E-9C31-B2A4DBC1D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65125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434E2D8C-514C-4478-9755-114A8D47B7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0" y="2033588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3266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25D0F7-19DC-456E-839C-DB1B2201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E5D3E1-3BCD-461E-AC6D-8399001F7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0495C8-42D1-424C-8AB4-32DCC9796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5AEE0F-97C6-4584-AC12-DA7F007C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45AFAD-8A50-4EB2-BC1A-D8A6EAAA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0684085-A65D-48CB-853F-BA40CE30AECB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B24EF2B-DCC6-4F42-B182-52EA31DA44C1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70B8F308-D14E-468A-BDD0-FE5CA6BCC169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0A290FDB-D55C-47F4-8A80-20C71FD04293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7A9E373D-E381-4700-9BA1-4757289B245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8F2AEF08-A2F0-4D1E-808A-CE246DB84EB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8D3008D3-099D-4E42-8849-EAF8119FD91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40C47B08-6053-429A-8F6A-35A633767771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2762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2455A-A5BA-427C-9E38-9BE884964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F5BE39-AF33-4136-BAD5-30C84A28D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0C0E4E-C9B5-430F-A9D0-B611903A8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CA34D2-7520-407B-9C96-08E844DF4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6B5428-3B62-484E-B940-38E8EE6F8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52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1E3D0-687F-4DE6-B6F0-85C1D7081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5D4ADB-7653-4AC5-A885-1DE9BAA65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300A36-AF8E-4392-8277-191CACCFE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CC583-3D21-4AAF-9AF3-3FB5AD7DB367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E257E4-61BE-4214-979E-63457ADDB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F8A263-EAA6-4512-A9EB-C85D57E12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20"/>
            <a:extLst>
              <a:ext uri="{FF2B5EF4-FFF2-40B4-BE49-F238E27FC236}">
                <a16:creationId xmlns:a16="http://schemas.microsoft.com/office/drawing/2014/main" id="{3338D9FF-21EF-468B-966D-AC02DDF30269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0" r:id="rId3"/>
    <p:sldLayoutId id="2147483661" r:id="rId4"/>
    <p:sldLayoutId id="2147483665" r:id="rId5"/>
    <p:sldLayoutId id="2147483666" r:id="rId6"/>
    <p:sldLayoutId id="2147483662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9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9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0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8E7EAC4F-4CA6-4923-B32A-5AC1D764D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0999" y="594000"/>
            <a:ext cx="9900750" cy="3955648"/>
          </a:xfrm>
        </p:spPr>
        <p:txBody>
          <a:bodyPr>
            <a:norm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sz="4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 итогах работы Территориального фонда</a:t>
            </a:r>
            <a:br>
              <a:rPr lang="ru-RU" sz="4400" b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обязательного медицинского страхования Республики Тыва </a:t>
            </a:r>
            <a:br>
              <a:rPr lang="ru-RU" sz="4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 2022 год и задачах на 2023 год</a:t>
            </a:r>
            <a:endParaRPr lang="ru-RU" sz="8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AF29B94B-341B-4130-A56C-69AFAE243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5518" y="4734000"/>
            <a:ext cx="3998463" cy="769500"/>
          </a:xfrm>
        </p:spPr>
        <p:txBody>
          <a:bodyPr>
            <a:normAutofit fontScale="25000" lnSpcReduction="20000"/>
          </a:bodyPr>
          <a:lstStyle/>
          <a:p>
            <a:pPr lvl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6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Leelawadee" panose="020B0502040204020203" pitchFamily="34" charset="-34"/>
              </a:rPr>
              <a:t>Докладчик: </a:t>
            </a:r>
            <a:br>
              <a:rPr lang="ru-RU" sz="6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Leelawadee" panose="020B0502040204020203" pitchFamily="34" charset="-34"/>
              </a:rPr>
            </a:br>
            <a:r>
              <a:rPr lang="ru-RU" sz="6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Leelawadee" panose="020B0502040204020203" pitchFamily="34" charset="-34"/>
              </a:rPr>
              <a:t>Кужугет</a:t>
            </a:r>
            <a:r>
              <a:rPr lang="ru-RU" sz="6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Leelawadee" panose="020B0502040204020203" pitchFamily="34" charset="-34"/>
              </a:rPr>
              <a:t> </a:t>
            </a:r>
            <a:r>
              <a:rPr lang="ru-RU" sz="6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Leelawadee" panose="020B0502040204020203" pitchFamily="34" charset="-34"/>
              </a:rPr>
              <a:t>Шолбан</a:t>
            </a:r>
            <a:r>
              <a:rPr lang="ru-RU" sz="6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Leelawadee" panose="020B0502040204020203" pitchFamily="34" charset="-34"/>
              </a:rPr>
              <a:t> Артемович,</a:t>
            </a:r>
          </a:p>
          <a:p>
            <a:pPr lvl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6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Leelawadee" panose="020B0502040204020203" pitchFamily="34" charset="-34"/>
              </a:rPr>
              <a:t>директор ТФОМС Республики Тыва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7CFC1E0-04B4-4DF4-880F-E699422B9A4B}"/>
              </a:ext>
            </a:extLst>
          </p:cNvPr>
          <p:cNvSpPr/>
          <p:nvPr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A8F3379-E67C-4B72-84CA-BF535167ECA6}"/>
              </a:ext>
            </a:extLst>
          </p:cNvPr>
          <p:cNvSpPr/>
          <p:nvPr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007CF127-4088-463B-9FF9-7846F45FB650}"/>
              </a:ext>
            </a:extLst>
          </p:cNvPr>
          <p:cNvGrpSpPr/>
          <p:nvPr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C820479F-3D54-4A8D-B7C0-FD8BAB64BB3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:a16="http://schemas.microsoft.com/office/drawing/2014/main" id="{B582E1CD-4706-48AF-9A34-9F54D5177C5D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71A15713-6F86-4436-A01D-BCBAAEEBBD1B}"/>
              </a:ext>
            </a:extLst>
          </p:cNvPr>
          <p:cNvGrpSpPr/>
          <p:nvPr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E3F0F0A3-967A-4525-9622-587DF8FB0754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Блок-схема: объединение 19">
              <a:extLst>
                <a:ext uri="{FF2B5EF4-FFF2-40B4-BE49-F238E27FC236}">
                  <a16:creationId xmlns:a16="http://schemas.microsoft.com/office/drawing/2014/main" id="{FD653D20-87A3-4A65-9DB0-1DE7E7DD3858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1" name="Рисунок 8">
            <a:extLst>
              <a:ext uri="{FF2B5EF4-FFF2-40B4-BE49-F238E27FC236}">
                <a16:creationId xmlns:a16="http://schemas.microsoft.com/office/drawing/2014/main" id="{44F4549C-7BD2-4B5B-B104-7B718008C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00" y="209616"/>
            <a:ext cx="1169999" cy="104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226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1" y="26988"/>
            <a:ext cx="8219256" cy="657012"/>
          </a:xfrm>
        </p:spPr>
        <p:txBody>
          <a:bodyPr>
            <a:noAutofit/>
          </a:bodyPr>
          <a:lstStyle/>
          <a:p>
            <a:pPr lvl="3"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о выявленных нарушениях в использовании средств  ОМС по результатам комплексных  проверок, проведенных за  2022 год, тыс. рублей.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812266"/>
              </p:ext>
            </p:extLst>
          </p:nvPr>
        </p:nvGraphicFramePr>
        <p:xfrm>
          <a:off x="1776000" y="787926"/>
          <a:ext cx="9585000" cy="5771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6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Медицинские организации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Нецелевого использования, тыс.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Неэффективного использования, тыс.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Неправомерного использования, тыс.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Хольская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ЦКБ»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5 606,6 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5 864,3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Дзун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Хемчикский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ММЦ»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434,5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1 422,4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109,2 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4 966,1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«Барун-Хемчикский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ММЦ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172,4 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3 118,4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Тоджинская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358,7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510,2 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76,6 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945,5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Монгуш Р.К.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847,0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«Республиканский центр ОЗ и МП»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15,1 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628,3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643,4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«Инфекционная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больница»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165,9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«Стоматологическая поликлиника»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259,0 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ГАУЗ РТ СП «Серебрянка»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134,0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61,6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20,8 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«Республиканский центр ВМРД»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«Республиканский консультативно-диагностический центр»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1 689,9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27,1 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1 717,0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«Республиканский кожно-венерологический диспансер»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«Алдан»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71,6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Тере-Хольская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ЦКБ»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543,0 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2 664,0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3 549,4 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ООО «Региональный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диагностический центр»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7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РТ «Республиканская больница №1»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7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8 346,8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13 598,1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767,3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22 712,2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4" name="Рисунок 8">
            <a:extLst>
              <a:ext uri="{FF2B5EF4-FFF2-40B4-BE49-F238E27FC236}">
                <a16:creationId xmlns:a16="http://schemas.microsoft.com/office/drawing/2014/main" id="{EB8F840E-49E8-46D0-B9C5-1BEEB6323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00" y="244884"/>
            <a:ext cx="1079430" cy="10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12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998" y="144000"/>
            <a:ext cx="9675001" cy="1325563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основных причин обращений за разъяснениями застрахованных лиц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2021 –2022 годы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020807"/>
              </p:ext>
            </p:extLst>
          </p:nvPr>
        </p:nvGraphicFramePr>
        <p:xfrm>
          <a:off x="2631002" y="1133998"/>
          <a:ext cx="7109998" cy="541415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576760">
                  <a:extLst>
                    <a:ext uri="{9D8B030D-6E8A-4147-A177-3AD203B41FA5}">
                      <a16:colId xmlns:a16="http://schemas.microsoft.com/office/drawing/2014/main" val="1792288189"/>
                    </a:ext>
                  </a:extLst>
                </a:gridCol>
                <a:gridCol w="941213">
                  <a:extLst>
                    <a:ext uri="{9D8B030D-6E8A-4147-A177-3AD203B41FA5}">
                      <a16:colId xmlns:a16="http://schemas.microsoft.com/office/drawing/2014/main" val="67365488"/>
                    </a:ext>
                  </a:extLst>
                </a:gridCol>
                <a:gridCol w="882025">
                  <a:extLst>
                    <a:ext uri="{9D8B030D-6E8A-4147-A177-3AD203B41FA5}">
                      <a16:colId xmlns:a16="http://schemas.microsoft.com/office/drawing/2014/main" val="979115824"/>
                    </a:ext>
                  </a:extLst>
                </a:gridCol>
                <a:gridCol w="998927">
                  <a:extLst>
                    <a:ext uri="{9D8B030D-6E8A-4147-A177-3AD203B41FA5}">
                      <a16:colId xmlns:a16="http://schemas.microsoft.com/office/drawing/2014/main" val="3462111303"/>
                    </a:ext>
                  </a:extLst>
                </a:gridCol>
                <a:gridCol w="711073">
                  <a:extLst>
                    <a:ext uri="{9D8B030D-6E8A-4147-A177-3AD203B41FA5}">
                      <a16:colId xmlns:a16="http://schemas.microsoft.com/office/drawing/2014/main" val="3415043043"/>
                    </a:ext>
                  </a:extLst>
                </a:gridCol>
              </a:tblGrid>
              <a:tr h="268434"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324330"/>
                  </a:ext>
                </a:extLst>
              </a:tr>
              <a:tr h="295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знач.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знач.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259998"/>
                  </a:ext>
                </a:extLst>
              </a:tr>
              <a:tr h="329073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выборе или замене СМО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670505"/>
                  </a:ext>
                </a:extLst>
              </a:tr>
              <a:tr h="329073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обеспечении выдачи полисов ОМС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12056"/>
                  </a:ext>
                </a:extLst>
              </a:tr>
              <a:tr h="329073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выборе МО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32937"/>
                  </a:ext>
                </a:extLst>
              </a:tr>
              <a:tr h="329073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выборе врача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495839"/>
                  </a:ext>
                </a:extLst>
              </a:tr>
              <a:tr h="329073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 организации работы МО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028505"/>
                  </a:ext>
                </a:extLst>
              </a:tr>
              <a:tr h="23043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 оказании медицинской помощи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112070"/>
                  </a:ext>
                </a:extLst>
              </a:tr>
              <a:tr h="25984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проведении профилактических мероприятий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774052"/>
                  </a:ext>
                </a:extLst>
              </a:tr>
              <a:tr h="23043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лекарственном обеспечении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232397"/>
                  </a:ext>
                </a:extLst>
              </a:tr>
              <a:tr h="45245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проведении консультаций/консилиумов с применением телемедицинских технологий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764697"/>
                  </a:ext>
                </a:extLst>
              </a:tr>
              <a:tr h="45245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получении медицинской помощи по базовой программе ОМС вне территории страхования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014366"/>
                  </a:ext>
                </a:extLst>
              </a:tr>
              <a:tr h="45245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отказе медицинской помощи по программам ОМС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095037"/>
                  </a:ext>
                </a:extLst>
              </a:tr>
              <a:tr h="39219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взимании денежных средств за медицинскую помощь по программе ОМС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649895"/>
                  </a:ext>
                </a:extLst>
              </a:tr>
              <a:tr h="23043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причины обращений за разъяснениями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658446"/>
                  </a:ext>
                </a:extLst>
              </a:tr>
              <a:tr h="23043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688214"/>
                  </a:ext>
                </a:extLst>
              </a:tr>
              <a:tr h="27328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2119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454895"/>
                  </a:ext>
                </a:extLst>
              </a:tr>
            </a:tbl>
          </a:graphicData>
        </a:graphic>
      </p:graphicFrame>
      <p:pic>
        <p:nvPicPr>
          <p:cNvPr id="4" name="Рисунок 8">
            <a:extLst>
              <a:ext uri="{FF2B5EF4-FFF2-40B4-BE49-F238E27FC236}">
                <a16:creationId xmlns:a16="http://schemas.microsoft.com/office/drawing/2014/main" id="{EB8F840E-49E8-46D0-B9C5-1BEEB6323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00" y="244884"/>
            <a:ext cx="1079430" cy="10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122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86000" y="324000"/>
            <a:ext cx="1098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17406D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Структура причин обоснованных жалоб застрахованных лиц  за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17406D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2021 –2022 годы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98226"/>
              </p:ext>
            </p:extLst>
          </p:nvPr>
        </p:nvGraphicFramePr>
        <p:xfrm>
          <a:off x="2676000" y="1089000"/>
          <a:ext cx="6885000" cy="538466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491680">
                  <a:extLst>
                    <a:ext uri="{9D8B030D-6E8A-4147-A177-3AD203B41FA5}">
                      <a16:colId xmlns:a16="http://schemas.microsoft.com/office/drawing/2014/main" val="997773782"/>
                    </a:ext>
                  </a:extLst>
                </a:gridCol>
                <a:gridCol w="885214">
                  <a:extLst>
                    <a:ext uri="{9D8B030D-6E8A-4147-A177-3AD203B41FA5}">
                      <a16:colId xmlns:a16="http://schemas.microsoft.com/office/drawing/2014/main" val="1392266919"/>
                    </a:ext>
                  </a:extLst>
                </a:gridCol>
                <a:gridCol w="885214">
                  <a:extLst>
                    <a:ext uri="{9D8B030D-6E8A-4147-A177-3AD203B41FA5}">
                      <a16:colId xmlns:a16="http://schemas.microsoft.com/office/drawing/2014/main" val="104143441"/>
                    </a:ext>
                  </a:extLst>
                </a:gridCol>
                <a:gridCol w="920341">
                  <a:extLst>
                    <a:ext uri="{9D8B030D-6E8A-4147-A177-3AD203B41FA5}">
                      <a16:colId xmlns:a16="http://schemas.microsoft.com/office/drawing/2014/main" val="764896256"/>
                    </a:ext>
                  </a:extLst>
                </a:gridCol>
                <a:gridCol w="702551">
                  <a:extLst>
                    <a:ext uri="{9D8B030D-6E8A-4147-A177-3AD203B41FA5}">
                      <a16:colId xmlns:a16="http://schemas.microsoft.com/office/drawing/2014/main" val="1393294679"/>
                    </a:ext>
                  </a:extLst>
                </a:gridCol>
              </a:tblGrid>
              <a:tr h="438282"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жалоб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жалоб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774046"/>
                  </a:ext>
                </a:extLst>
              </a:tr>
              <a:tr h="43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знач.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знач.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00186"/>
                  </a:ext>
                </a:extLst>
              </a:tr>
              <a:tr h="26181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нарушение прав на выбор (замену) СМО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627583"/>
                  </a:ext>
                </a:extLst>
              </a:tr>
              <a:tr h="26181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необеспечение выдачи полисов ОМС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364538"/>
                  </a:ext>
                </a:extLst>
              </a:tr>
              <a:tr h="40182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нарушение прав на выбор медицинской организации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863164"/>
                  </a:ext>
                </a:extLst>
              </a:tr>
              <a:tr h="26181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нарушение прав на выбор врача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447330"/>
                  </a:ext>
                </a:extLst>
              </a:tr>
              <a:tr h="34970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организация работы медицинской организации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307220"/>
                  </a:ext>
                </a:extLst>
              </a:tr>
              <a:tr h="26181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оказание медицинской помощи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104940"/>
                  </a:ext>
                </a:extLst>
              </a:tr>
              <a:tr h="40182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проведение профилактических мероприятий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21321"/>
                  </a:ext>
                </a:extLst>
              </a:tr>
              <a:tr h="33477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лекарственное обеспечение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898625"/>
                  </a:ext>
                </a:extLst>
              </a:tr>
              <a:tr h="60759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получение медицинской помощи по базовой программе ОМС вне территории страхования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40083"/>
                  </a:ext>
                </a:extLst>
              </a:tr>
              <a:tr h="40182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отказе  в оказании медицинской помощи по программам ОМС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168954"/>
                  </a:ext>
                </a:extLst>
              </a:tr>
              <a:tr h="40182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взимание денежных средств за оказанную медпомощь по программе ОМС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61742"/>
                  </a:ext>
                </a:extLst>
              </a:tr>
              <a:tr h="306773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причины обращений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740518"/>
                  </a:ext>
                </a:extLst>
              </a:tr>
              <a:tr h="254663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985351"/>
                  </a:ext>
                </a:extLst>
              </a:tr>
            </a:tbl>
          </a:graphicData>
        </a:graphic>
      </p:graphicFrame>
      <p:pic>
        <p:nvPicPr>
          <p:cNvPr id="4" name="Рисунок 8">
            <a:extLst>
              <a:ext uri="{FF2B5EF4-FFF2-40B4-BE49-F238E27FC236}">
                <a16:creationId xmlns:a16="http://schemas.microsoft.com/office/drawing/2014/main" id="{EB8F840E-49E8-46D0-B9C5-1BEEB6323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00" y="244884"/>
            <a:ext cx="1079430" cy="10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2412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6078" y="204602"/>
            <a:ext cx="7819922" cy="1096688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основных нарушений, выявленных при проведении МЭЭ за 2021-2022гг.</a:t>
            </a:r>
            <a:endParaRPr lang="ru-RU" sz="28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B41089-6E6D-41EB-9A9D-C74DDA9CC908}"/>
              </a:ext>
            </a:extLst>
          </p:cNvPr>
          <p:cNvSpPr/>
          <p:nvPr/>
        </p:nvSpPr>
        <p:spPr>
          <a:xfrm>
            <a:off x="1911000" y="1282159"/>
            <a:ext cx="9225000" cy="3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BA6601E-5F02-4493-8F26-2F8748F75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46" y="135084"/>
            <a:ext cx="1301997" cy="1166206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760161"/>
              </p:ext>
            </p:extLst>
          </p:nvPr>
        </p:nvGraphicFramePr>
        <p:xfrm>
          <a:off x="1386344" y="1178999"/>
          <a:ext cx="10379656" cy="5388278"/>
        </p:xfrm>
        <a:graphic>
          <a:graphicData uri="http://schemas.openxmlformats.org/drawingml/2006/table">
            <a:tbl>
              <a:tblPr firstRow="1" firstCol="1" bandRow="1"/>
              <a:tblGrid>
                <a:gridCol w="5628574">
                  <a:extLst>
                    <a:ext uri="{9D8B030D-6E8A-4147-A177-3AD203B41FA5}">
                      <a16:colId xmlns:a16="http://schemas.microsoft.com/office/drawing/2014/main" val="1198520923"/>
                    </a:ext>
                  </a:extLst>
                </a:gridCol>
                <a:gridCol w="876580">
                  <a:extLst>
                    <a:ext uri="{9D8B030D-6E8A-4147-A177-3AD203B41FA5}">
                      <a16:colId xmlns:a16="http://schemas.microsoft.com/office/drawing/2014/main" val="2231311947"/>
                    </a:ext>
                  </a:extLst>
                </a:gridCol>
                <a:gridCol w="1245668">
                  <a:extLst>
                    <a:ext uri="{9D8B030D-6E8A-4147-A177-3AD203B41FA5}">
                      <a16:colId xmlns:a16="http://schemas.microsoft.com/office/drawing/2014/main" val="4140051184"/>
                    </a:ext>
                  </a:extLst>
                </a:gridCol>
                <a:gridCol w="784309">
                  <a:extLst>
                    <a:ext uri="{9D8B030D-6E8A-4147-A177-3AD203B41FA5}">
                      <a16:colId xmlns:a16="http://schemas.microsoft.com/office/drawing/2014/main" val="2637131648"/>
                    </a:ext>
                  </a:extLst>
                </a:gridCol>
                <a:gridCol w="1245668">
                  <a:extLst>
                    <a:ext uri="{9D8B030D-6E8A-4147-A177-3AD203B41FA5}">
                      <a16:colId xmlns:a16="http://schemas.microsoft.com/office/drawing/2014/main" val="4073068673"/>
                    </a:ext>
                  </a:extLst>
                </a:gridCol>
                <a:gridCol w="598857">
                  <a:extLst>
                    <a:ext uri="{9D8B030D-6E8A-4147-A177-3AD203B41FA5}">
                      <a16:colId xmlns:a16="http://schemas.microsoft.com/office/drawing/2014/main" val="3592803232"/>
                    </a:ext>
                  </a:extLst>
                </a:gridCol>
              </a:tblGrid>
              <a:tr h="2569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Нарушения, выявленные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результате МЭЭ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дефекта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478286"/>
                  </a:ext>
                </a:extLst>
              </a:tr>
              <a:tr h="54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998300"/>
                  </a:ext>
                </a:extLst>
              </a:tr>
              <a:tr h="669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непредставление первичной медицинской документации без уважительной причины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к.2.12.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819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050803"/>
                  </a:ext>
                </a:extLst>
              </a:tr>
              <a:tr h="504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дефекты оформления и ведения первичной мед. документации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к.3.11.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3 694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1 924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41,2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072798"/>
                  </a:ext>
                </a:extLst>
              </a:tr>
              <a:tr h="531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информированности застрахованного лиц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 2.13.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1 825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39,1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481851"/>
                  </a:ext>
                </a:extLst>
              </a:tr>
              <a:tr h="805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признаков искажения сведений, представленных в медицинской документации (дописки, исправления, "вклейки» …..)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к.2.14.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478395"/>
                  </a:ext>
                </a:extLst>
              </a:tr>
              <a:tr h="531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несоответствие данных первичной документации данным счетов (реестра счетов)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к.2.16.2.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955224"/>
                  </a:ext>
                </a:extLst>
              </a:tr>
              <a:tr h="571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в оформлении и предъявлении на оплату счетов и реестров счетов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14594"/>
                  </a:ext>
                </a:extLst>
              </a:tr>
              <a:tr h="577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Взимание платы с застрахованных лиц за оказанную медицинскую помощь, входящую в БПОМС либо ТПОМС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к.2.9.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793536"/>
                  </a:ext>
                </a:extLst>
              </a:tr>
              <a:tr h="29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3 936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4 671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921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891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6000" y="0"/>
            <a:ext cx="8505000" cy="1048432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основных нарушений, выявленных при проведении </a:t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ЭКМП за 2021-2022 год</a:t>
            </a:r>
            <a:endParaRPr lang="ru-RU" sz="20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BA6601E-5F02-4493-8F26-2F8748F75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06" y="190897"/>
            <a:ext cx="1301997" cy="1166206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164265"/>
              </p:ext>
            </p:extLst>
          </p:nvPr>
        </p:nvGraphicFramePr>
        <p:xfrm>
          <a:off x="1011000" y="864000"/>
          <a:ext cx="11115000" cy="5659481"/>
        </p:xfrm>
        <a:graphic>
          <a:graphicData uri="http://schemas.openxmlformats.org/drawingml/2006/table">
            <a:tbl>
              <a:tblPr firstRow="1" firstCol="1" bandRow="1"/>
              <a:tblGrid>
                <a:gridCol w="5220000">
                  <a:extLst>
                    <a:ext uri="{9D8B030D-6E8A-4147-A177-3AD203B41FA5}">
                      <a16:colId xmlns:a16="http://schemas.microsoft.com/office/drawing/2014/main" val="841081303"/>
                    </a:ext>
                  </a:extLst>
                </a:gridCol>
                <a:gridCol w="945000">
                  <a:extLst>
                    <a:ext uri="{9D8B030D-6E8A-4147-A177-3AD203B41FA5}">
                      <a16:colId xmlns:a16="http://schemas.microsoft.com/office/drawing/2014/main" val="696563206"/>
                    </a:ext>
                  </a:extLst>
                </a:gridCol>
                <a:gridCol w="1305000">
                  <a:extLst>
                    <a:ext uri="{9D8B030D-6E8A-4147-A177-3AD203B41FA5}">
                      <a16:colId xmlns:a16="http://schemas.microsoft.com/office/drawing/2014/main" val="3639540816"/>
                    </a:ext>
                  </a:extLst>
                </a:gridCol>
                <a:gridCol w="1215000">
                  <a:extLst>
                    <a:ext uri="{9D8B030D-6E8A-4147-A177-3AD203B41FA5}">
                      <a16:colId xmlns:a16="http://schemas.microsoft.com/office/drawing/2014/main" val="1652485770"/>
                    </a:ext>
                  </a:extLst>
                </a:gridCol>
                <a:gridCol w="1241926">
                  <a:extLst>
                    <a:ext uri="{9D8B030D-6E8A-4147-A177-3AD203B41FA5}">
                      <a16:colId xmlns:a16="http://schemas.microsoft.com/office/drawing/2014/main" val="24200559"/>
                    </a:ext>
                  </a:extLst>
                </a:gridCol>
                <a:gridCol w="1188074">
                  <a:extLst>
                    <a:ext uri="{9D8B030D-6E8A-4147-A177-3AD203B41FA5}">
                      <a16:colId xmlns:a16="http://schemas.microsoft.com/office/drawing/2014/main" val="2664149178"/>
                    </a:ext>
                  </a:extLst>
                </a:gridCol>
              </a:tblGrid>
              <a:tr h="2086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Нарушения, выявленные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результате МЭЭ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дефекта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511990"/>
                  </a:ext>
                </a:extLst>
              </a:tr>
              <a:tr h="4172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9913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непредставление первичной медицинской документации без уважительной причины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к..2.12.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013578"/>
                  </a:ext>
                </a:extLst>
              </a:tr>
              <a:tr h="3168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дефекты оформления и ведения первичной мед. документации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 3.11.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1 338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1 185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614921"/>
                  </a:ext>
                </a:extLst>
              </a:tr>
              <a:tr h="3045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информированности застрахованного населения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 2.13.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199590"/>
                  </a:ext>
                </a:extLst>
              </a:tr>
              <a:tr h="4613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признаков искажения сведений, представленных в медицинской документации (дописки, исправления, "вклейки» …..)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 2.14.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661145"/>
                  </a:ext>
                </a:extLst>
              </a:tr>
              <a:tr h="3001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несоответствие данных первичной документации данным счетов (реестра счетов)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 2.16.2.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10762"/>
                  </a:ext>
                </a:extLst>
              </a:tr>
              <a:tr h="417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в оформлении и предъявлении на оплату счетов и реестров счетов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275073"/>
                  </a:ext>
                </a:extLst>
              </a:tr>
              <a:tr h="6714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нарушения, связанные с несоблюдением клинических рекомендаций, порядков оказания медицинской помощи, стандартов медицинской помощи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п.3.2.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2 946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2 348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66854"/>
                  </a:ext>
                </a:extLst>
              </a:tr>
              <a:tr h="2086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непрофильная госпитализация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п.3.7.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045524"/>
                  </a:ext>
                </a:extLst>
              </a:tr>
              <a:tr h="2863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расхождение клинического и патологоанатомического диагнозов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п.3.10.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291805"/>
                  </a:ext>
                </a:extLst>
              </a:tr>
              <a:tr h="5475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необоснованное назначение лекарственных препаратов; одновременное назначение ЛП со схожим фармакологическим действием; нерациональная лекарственная терапия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п.3.13.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753842"/>
                  </a:ext>
                </a:extLst>
              </a:tr>
              <a:tr h="208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4 474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3 892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9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025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E6432D3-42E0-4A8B-9BEB-1B27D0400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000" y="186482"/>
            <a:ext cx="1423875" cy="1275373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B2842-8E03-4EA7-8227-BD2450B6A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1247" y="177480"/>
            <a:ext cx="7335000" cy="6466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на 2023 год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2D9B85-FC17-4A22-80D1-565ACDC10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874" y="812320"/>
            <a:ext cx="10156239" cy="59016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45720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Продолжить работу по совершенствованию организации управления обязательным медицинским страхованием, обеспечению финансовой устойчивости системы ОМС на основе единых принципов и нормативов с учетом условий возникновения угрозы распространения заболеваний, вызванных новой коронавирусной инфекцией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-19).</a:t>
            </a:r>
          </a:p>
          <a:p>
            <a:pPr marL="0" indent="45720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Повышать эффективность использования в системе обязательного медицинского страхования Республики Тыва средств обязательного медицинского страхования,  путем проведения оперативного мониторинга выполнения плановых объемов медицинской помощи, размера имеющихся остатков, эффективного и целевого использования средств ОМС.</a:t>
            </a:r>
          </a:p>
          <a:p>
            <a:pPr marL="0" indent="45720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Продолжить работу по реализации региональных проектов «Борьба с онкологическими заболеваниями», «Развитие системы оказания первичной медико-санитарной помощи» и другие, входящих в национальный проект «Здравоохранение» с целью контроля за доступностью и качеством предоставляемой медицинской помощи по Территориальной программе ОМС.</a:t>
            </a:r>
          </a:p>
          <a:p>
            <a:pPr marL="0" indent="45720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Работа по контрольно-экспертным мероприятиям, в том числе при проведении экспертизы качества медицинской помощи приоритетном порядке будет продолжены экспертные мероприятия по случаям оказания медицинской помощи пациентам с болезнью сердечно-сосудистой системы, злокачественными новообразованиями и с новой коронавирусной инфекцией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-19, а также случаи оказания медицинской помощи с летальным исходом.</a:t>
            </a:r>
          </a:p>
          <a:p>
            <a:pPr marL="0" indent="45720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Реализация мероприятий постановления Правительства Российской Федерации от 5 ноября 2022 года №1998 «Об утверждении Правил ведения персонифицированного учета в сфере обязательного медицинского страхования»:</a:t>
            </a:r>
          </a:p>
          <a:p>
            <a:pPr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персонифицированного учета сведений о застрахованных лицах (ведение единого регистра застрахованных лиц, о выдаче цифрового полиса ОМС, межведомственное информационное взаимодействие);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персонифицированного учета сведений о медицинской помощи, оказанной застрахованным лицам.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00738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80554B0-B15B-425C-88D6-1A84F06C3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1555116"/>
            <a:ext cx="11745000" cy="524888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45720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-изменение способа оплаты медицинской помощи в рамках профилактических осмотров и диспансеризации, том числе углубленной диспансеризации, диспансерного наблюдения с подушевого финансирования на финансирование за единицу объема медицинской помощи,</a:t>
            </a:r>
          </a:p>
          <a:p>
            <a:pPr marL="0" indent="45720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-впервые выделен норматив комплексного посещения при диспансерном наблюдении,</a:t>
            </a:r>
          </a:p>
          <a:p>
            <a:pPr marL="0" indent="45720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  2023 году на 14% увеличены объёмы первичной медико-санитарной помощи и на 35% – по медицинской реабилитации</a:t>
            </a:r>
          </a:p>
          <a:p>
            <a:pPr marL="0" indent="45720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-впервые установлены средние нормативы объема медицинской помощи по профилю «Медицинская реабилитация» в условиях дневных стационаров,</a:t>
            </a:r>
          </a:p>
          <a:p>
            <a:pPr marL="0" indent="45720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отдельные тарифы для оплаты медицинской помощи больным с гепатитом С в дневном и круглосуточном стационарах</a:t>
            </a:r>
          </a:p>
          <a:p>
            <a:pPr marL="0" indent="45720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финансирование за счёт средств обязательного медицинского страхования деятельности школ здоровья для больных с диабетом,</a:t>
            </a:r>
          </a:p>
          <a:p>
            <a:pPr marL="0" indent="45720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Федеральным фондом анализа расходов медицинских организаций в сравнении со структурой расходов 2022 года</a:t>
            </a:r>
            <a:endParaRPr lang="ru-RU" sz="20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783038-8F2B-4213-BF1F-B89B76C9F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00" y="279744"/>
            <a:ext cx="1423875" cy="1275373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E2F9947B-AE49-459D-ABCA-FB426E90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875" y="532992"/>
            <a:ext cx="9397800" cy="768875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Новации программы ОМС в 2023 году</a:t>
            </a:r>
          </a:p>
        </p:txBody>
      </p:sp>
    </p:spTree>
    <p:extLst>
      <p:ext uri="{BB962C8B-B14F-4D97-AF65-F5344CB8AC3E}">
        <p14:creationId xmlns:p14="http://schemas.microsoft.com/office/powerpoint/2010/main" val="3675732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19463854-D14E-46B7-BD9B-F40353274B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6000" y="1719000"/>
            <a:ext cx="6577219" cy="303846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D928B7B-C607-4F77-8535-81127AA0C1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000" y="324000"/>
            <a:ext cx="1311659" cy="11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98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E5336-BAB9-40CF-B197-1482A5449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00" y="268028"/>
            <a:ext cx="7965000" cy="1325563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организации, вошедшие в реестр медицинских организаций сферы ОМС, по формам собственности в 2021-2022 гг.</a:t>
            </a:r>
            <a:endParaRPr lang="ru-RU" sz="2800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AD7F4877-E274-45E3-8C24-A26BFDA869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932755"/>
              </p:ext>
            </p:extLst>
          </p:nvPr>
        </p:nvGraphicFramePr>
        <p:xfrm>
          <a:off x="955674" y="1719000"/>
          <a:ext cx="10515600" cy="4462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5326">
                  <a:extLst>
                    <a:ext uri="{9D8B030D-6E8A-4147-A177-3AD203B41FA5}">
                      <a16:colId xmlns:a16="http://schemas.microsoft.com/office/drawing/2014/main" val="1153127817"/>
                    </a:ext>
                  </a:extLst>
                </a:gridCol>
                <a:gridCol w="2205000">
                  <a:extLst>
                    <a:ext uri="{9D8B030D-6E8A-4147-A177-3AD203B41FA5}">
                      <a16:colId xmlns:a16="http://schemas.microsoft.com/office/drawing/2014/main" val="1889929659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635245958"/>
                    </a:ext>
                  </a:extLst>
                </a:gridCol>
                <a:gridCol w="1775274">
                  <a:extLst>
                    <a:ext uri="{9D8B030D-6E8A-4147-A177-3AD203B41FA5}">
                      <a16:colId xmlns:a16="http://schemas.microsoft.com/office/drawing/2014/main" val="3498702732"/>
                    </a:ext>
                  </a:extLst>
                </a:gridCol>
              </a:tblGrid>
              <a:tr h="558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R="22542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22542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R="22542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медицинских организаций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22542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3016881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1256373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3180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медицинских организаций – юридических лиц, оказывающих медицинскую помощь населению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039249"/>
                  </a:ext>
                </a:extLst>
              </a:tr>
              <a:tr h="3985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3180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82535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3180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федеральной формы собственности: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27574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3180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 субъектов Российской Федерации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66%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23852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3180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частной и иных форм собственности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318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32%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187057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08196F-DF04-4828-A6BA-6DF02A31C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00" y="304135"/>
            <a:ext cx="969348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68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8789CD-7692-4DEF-8B11-694F8A332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000" y="365125"/>
            <a:ext cx="9802800" cy="1325563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исполнения территориальной программы ОМС по условиям оказания медицинской помощи  за 2021-2022 гг. </a:t>
            </a:r>
            <a:endParaRPr lang="ru-RU" sz="2800" dirty="0"/>
          </a:p>
        </p:txBody>
      </p:sp>
      <p:pic>
        <p:nvPicPr>
          <p:cNvPr id="4" name="Рисунок 8">
            <a:extLst>
              <a:ext uri="{FF2B5EF4-FFF2-40B4-BE49-F238E27FC236}">
                <a16:creationId xmlns:a16="http://schemas.microsoft.com/office/drawing/2014/main" id="{A2426F06-B68A-481C-986E-19210CA83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00" y="345925"/>
            <a:ext cx="121663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D9D991B9-967B-451F-9B74-E5FE6ED26D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365651"/>
              </p:ext>
            </p:extLst>
          </p:nvPr>
        </p:nvGraphicFramePr>
        <p:xfrm>
          <a:off x="561000" y="1629000"/>
          <a:ext cx="11159999" cy="4130098"/>
        </p:xfrm>
        <a:graphic>
          <a:graphicData uri="http://schemas.openxmlformats.org/drawingml/2006/table">
            <a:tbl>
              <a:tblPr/>
              <a:tblGrid>
                <a:gridCol w="3764818">
                  <a:extLst>
                    <a:ext uri="{9D8B030D-6E8A-4147-A177-3AD203B41FA5}">
                      <a16:colId xmlns:a16="http://schemas.microsoft.com/office/drawing/2014/main" val="2337069113"/>
                    </a:ext>
                  </a:extLst>
                </a:gridCol>
                <a:gridCol w="1032636">
                  <a:extLst>
                    <a:ext uri="{9D8B030D-6E8A-4147-A177-3AD203B41FA5}">
                      <a16:colId xmlns:a16="http://schemas.microsoft.com/office/drawing/2014/main" val="780251552"/>
                    </a:ext>
                  </a:extLst>
                </a:gridCol>
                <a:gridCol w="1290796">
                  <a:extLst>
                    <a:ext uri="{9D8B030D-6E8A-4147-A177-3AD203B41FA5}">
                      <a16:colId xmlns:a16="http://schemas.microsoft.com/office/drawing/2014/main" val="692591373"/>
                    </a:ext>
                  </a:extLst>
                </a:gridCol>
                <a:gridCol w="1290796">
                  <a:extLst>
                    <a:ext uri="{9D8B030D-6E8A-4147-A177-3AD203B41FA5}">
                      <a16:colId xmlns:a16="http://schemas.microsoft.com/office/drawing/2014/main" val="1036589831"/>
                    </a:ext>
                  </a:extLst>
                </a:gridCol>
                <a:gridCol w="1032636">
                  <a:extLst>
                    <a:ext uri="{9D8B030D-6E8A-4147-A177-3AD203B41FA5}">
                      <a16:colId xmlns:a16="http://schemas.microsoft.com/office/drawing/2014/main" val="426350574"/>
                    </a:ext>
                  </a:extLst>
                </a:gridCol>
                <a:gridCol w="925070">
                  <a:extLst>
                    <a:ext uri="{9D8B030D-6E8A-4147-A177-3AD203B41FA5}">
                      <a16:colId xmlns:a16="http://schemas.microsoft.com/office/drawing/2014/main" val="3461243287"/>
                    </a:ext>
                  </a:extLst>
                </a:gridCol>
                <a:gridCol w="919691">
                  <a:extLst>
                    <a:ext uri="{9D8B030D-6E8A-4147-A177-3AD203B41FA5}">
                      <a16:colId xmlns:a16="http://schemas.microsoft.com/office/drawing/2014/main" val="522116343"/>
                    </a:ext>
                  </a:extLst>
                </a:gridCol>
                <a:gridCol w="903556">
                  <a:extLst>
                    <a:ext uri="{9D8B030D-6E8A-4147-A177-3AD203B41FA5}">
                      <a16:colId xmlns:a16="http://schemas.microsoft.com/office/drawing/2014/main" val="647564062"/>
                    </a:ext>
                  </a:extLst>
                </a:gridCol>
              </a:tblGrid>
              <a:tr h="35504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2021г. (млн. руб.)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2022г. к 2021г. </a:t>
                      </a:r>
                    </a:p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(в 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561979"/>
                  </a:ext>
                </a:extLst>
              </a:tr>
              <a:tr h="1139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 ТПОМС                                                                                  (млн. руб.)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                                                                            (млн. руб.)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общей сумме (в 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01895"/>
                  </a:ext>
                </a:extLst>
              </a:tr>
              <a:tr h="63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Амбулаторно-поликлиническая помощь, 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2 438,5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2 914,9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2 779,8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-135,1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640455"/>
                  </a:ext>
                </a:extLst>
              </a:tr>
              <a:tr h="585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медицинская помощь по профилю "Медицинская реабилитация"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37712"/>
                  </a:ext>
                </a:extLst>
              </a:tr>
              <a:tr h="35504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Стационарная помощь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3 442,1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3 420,1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370390"/>
                  </a:ext>
                </a:extLst>
              </a:tr>
              <a:tr h="35504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Дневные стационары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828046"/>
                  </a:ext>
                </a:extLst>
              </a:tr>
              <a:tr h="35504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Скорая помощь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909769"/>
                  </a:ext>
                </a:extLst>
              </a:tr>
              <a:tr h="3550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6 894,1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7 672,6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7 598,1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405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46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9C4B6BE-527A-4D6E-B648-D126F7130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174016"/>
              </p:ext>
            </p:extLst>
          </p:nvPr>
        </p:nvGraphicFramePr>
        <p:xfrm>
          <a:off x="561000" y="723554"/>
          <a:ext cx="10972657" cy="5952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5000">
                  <a:extLst>
                    <a:ext uri="{9D8B030D-6E8A-4147-A177-3AD203B41FA5}">
                      <a16:colId xmlns:a16="http://schemas.microsoft.com/office/drawing/2014/main" val="2202142646"/>
                    </a:ext>
                  </a:extLst>
                </a:gridCol>
                <a:gridCol w="1350000">
                  <a:extLst>
                    <a:ext uri="{9D8B030D-6E8A-4147-A177-3AD203B41FA5}">
                      <a16:colId xmlns:a16="http://schemas.microsoft.com/office/drawing/2014/main" val="2465031911"/>
                    </a:ext>
                  </a:extLst>
                </a:gridCol>
                <a:gridCol w="1387658">
                  <a:extLst>
                    <a:ext uri="{9D8B030D-6E8A-4147-A177-3AD203B41FA5}">
                      <a16:colId xmlns:a16="http://schemas.microsoft.com/office/drawing/2014/main" val="778751882"/>
                    </a:ext>
                  </a:extLst>
                </a:gridCol>
                <a:gridCol w="1170000">
                  <a:extLst>
                    <a:ext uri="{9D8B030D-6E8A-4147-A177-3AD203B41FA5}">
                      <a16:colId xmlns:a16="http://schemas.microsoft.com/office/drawing/2014/main" val="4176787668"/>
                    </a:ext>
                  </a:extLst>
                </a:gridCol>
                <a:gridCol w="1544930">
                  <a:extLst>
                    <a:ext uri="{9D8B030D-6E8A-4147-A177-3AD203B41FA5}">
                      <a16:colId xmlns:a16="http://schemas.microsoft.com/office/drawing/2014/main" val="3986179267"/>
                    </a:ext>
                  </a:extLst>
                </a:gridCol>
                <a:gridCol w="1167349">
                  <a:extLst>
                    <a:ext uri="{9D8B030D-6E8A-4147-A177-3AD203B41FA5}">
                      <a16:colId xmlns:a16="http://schemas.microsoft.com/office/drawing/2014/main" val="3441842397"/>
                    </a:ext>
                  </a:extLst>
                </a:gridCol>
                <a:gridCol w="1268857">
                  <a:extLst>
                    <a:ext uri="{9D8B030D-6E8A-4147-A177-3AD203B41FA5}">
                      <a16:colId xmlns:a16="http://schemas.microsoft.com/office/drawing/2014/main" val="1880498932"/>
                    </a:ext>
                  </a:extLst>
                </a:gridCol>
                <a:gridCol w="518863">
                  <a:extLst>
                    <a:ext uri="{9D8B030D-6E8A-4147-A177-3AD203B41FA5}">
                      <a16:colId xmlns:a16="http://schemas.microsoft.com/office/drawing/2014/main" val="3214862456"/>
                    </a:ext>
                  </a:extLst>
                </a:gridCol>
              </a:tblGrid>
              <a:tr h="1519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медицинской организации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Поступило средств в МО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Использовано медицинскими организациями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 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408932"/>
                  </a:ext>
                </a:extLst>
              </a:tr>
              <a:tr h="158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b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(3=4+5+6+7+8)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на закупку: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212367"/>
                  </a:ext>
                </a:extLst>
              </a:tr>
              <a:tr h="4649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медицинского оборудования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медикаментов и перевязочных средств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медицинского инструментария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реактивов и химикатов, стекла и </a:t>
                      </a:r>
                      <a:r>
                        <a:rPr lang="ru-RU" sz="11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химпосуды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319185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573777"/>
                  </a:ext>
                </a:extLst>
              </a:tr>
              <a:tr h="19618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"Республиканская больница №1"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161316,2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161 316,2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114638,1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2684,8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759798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"Республиканская больница №2"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5014,6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5 014,6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3647,5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1250,3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498627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"</a:t>
                      </a:r>
                      <a:r>
                        <a:rPr lang="ru-RU" sz="1100" u="none" strike="noStrike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Ресонкодиспансер</a:t>
                      </a:r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145082,8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145 082,8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144832,9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834787"/>
                  </a:ext>
                </a:extLst>
              </a:tr>
              <a:tr h="1736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"</a:t>
                      </a:r>
                      <a:r>
                        <a:rPr lang="ru-RU" sz="1100" u="none" strike="noStrike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Рескожвендиспансер</a:t>
                      </a:r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2489,3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2 489,3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2489,3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663994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"Республиканская детская больница"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8827,6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8 827,6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1887,4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945,8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221926"/>
                  </a:ext>
                </a:extLst>
              </a:tr>
              <a:tr h="16523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6."Перинатальный центр РТ"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30753,5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30 753,5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2852,1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26349,2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1552,2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583167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7."Инфекционная больница"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45686,4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45 686,4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6597,3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26935,4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12153,7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078369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8."РКДЦ"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4796,6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4 796,6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2483,6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890401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9."РЦ СМП и МК"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2 309,0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579628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10."Бай-Тайгинская 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15546,8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15 546,8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2357,52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13189,3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912682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11."Барун-Хемчикский ММЦ"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16043,2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16 043,2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7138,91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4672,95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677,98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3553,36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20009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12."Дзун- </a:t>
                      </a:r>
                      <a:r>
                        <a:rPr lang="ru-RU" sz="1100" u="none" strike="noStrike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Хемчикский</a:t>
                      </a:r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ММЦ"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6 853,0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936290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13."Каа-Хемская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2867,2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2 867,2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2867,2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8575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14."Кызылская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2647,6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2 647,6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2647,6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08108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15."Монгун-Тайгинская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1 938,1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1 938,1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1 938,1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608614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16."Овюрская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1049,1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1 049,1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737,9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072826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17."Пий-Хемская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7 333,0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6858,8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317892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18."Сут-хольская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4 455,5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65532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19."Тандинская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4271,6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4 271,6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946535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20."Тере-Хольская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1641,6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1 641,6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1207,7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828941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21."Тес-Хемская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1 592,0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1 592,0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1 592,0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035812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22."Тоджинская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3229,5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3 229,5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2126,5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13214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23."Улуг-Хемский ММЦ"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13547,1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13 547,1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13318,5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432379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24."Чаа-Хольская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1119,2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1 119,2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296454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25."Чеди-Хольская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1572,8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1 572,8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1572,8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087051"/>
                  </a:ext>
                </a:extLst>
              </a:tr>
              <a:tr h="1589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26."Эрзинская ЦКБ"</a:t>
                      </a:r>
                      <a:endParaRPr lang="ru-RU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2 000,0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09372"/>
                  </a:ext>
                </a:extLst>
              </a:tr>
              <a:tr h="15894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493983,3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493983,3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18669,11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386472,37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3781,18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66812,66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18248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817468"/>
                  </a:ext>
                </a:extLst>
              </a:tr>
              <a:tr h="158946">
                <a:tc v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10" marR="6510" marT="6510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3,8%</a:t>
                      </a: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78,2%</a:t>
                      </a: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0,8%</a:t>
                      </a: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13,5%</a:t>
                      </a: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3,7%</a:t>
                      </a:r>
                    </a:p>
                  </a:txBody>
                  <a:tcPr marL="6510" marR="6510" marT="65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85539"/>
                  </a:ext>
                </a:extLst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402604"/>
            <a:ext cx="10515600" cy="22887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и использование средств опережающего авансирования в 2022 году</a:t>
            </a:r>
          </a:p>
        </p:txBody>
      </p:sp>
    </p:spTree>
    <p:extLst>
      <p:ext uri="{BB962C8B-B14F-4D97-AF65-F5344CB8AC3E}">
        <p14:creationId xmlns:p14="http://schemas.microsoft.com/office/powerpoint/2010/main" val="4052332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57BA1-F51A-4944-BFBA-AEF2AABC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000" y="930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расходовании средств по межтерриториальным расчетам за 2022 год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5" name="Рисунок 8">
            <a:extLst>
              <a:ext uri="{FF2B5EF4-FFF2-40B4-BE49-F238E27FC236}">
                <a16:creationId xmlns:a16="http://schemas.microsoft.com/office/drawing/2014/main" id="{F1944061-0BB8-4D8C-8542-22150B36E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34" y="142200"/>
            <a:ext cx="1089531" cy="97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324970"/>
              </p:ext>
            </p:extLst>
          </p:nvPr>
        </p:nvGraphicFramePr>
        <p:xfrm>
          <a:off x="788162" y="1092093"/>
          <a:ext cx="11202838" cy="5476695"/>
        </p:xfrm>
        <a:graphic>
          <a:graphicData uri="http://schemas.openxmlformats.org/drawingml/2006/table">
            <a:tbl>
              <a:tblPr firstRow="1" firstCol="1" bandRow="1"/>
              <a:tblGrid>
                <a:gridCol w="492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9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7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4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48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п.п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Субъект Российской Федерации</a:t>
                      </a:r>
                    </a:p>
                  </a:txBody>
                  <a:tcPr marL="64496" marR="644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Отклонение (-, +)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 -во случаев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Сумма (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 -во случаев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Сумма (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 случаям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 сумме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Сибирский федеральный округ,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том числе наибольшее количество из: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16 161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132 747,1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17 497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146 155,3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1 336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13 408,2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Красноярский край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5 396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47 371,8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4 694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42 236,8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-702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-5 135,0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Кемеровская область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1 552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21 497,9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1 819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27 622,4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6 124,5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Томская область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3 387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19 795,0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2 832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20 013,6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-555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218,6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Республика Хакасия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1 527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19 516,5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2 150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23 301,6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623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3 785,1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Новосибирская область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861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14 343,4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1738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18843,4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877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4500,0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Иркутская область 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985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3 831,7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956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8698,4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-29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4866,7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Другие фонды СФО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2 453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6 390,8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3 308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5439,1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855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-951,7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9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Центральный федеральный округ,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том числе наибольшее количество из: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3 808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54 165,7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3 764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72 921,0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-44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18 755,3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 Москва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3 107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40 954,4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3 244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64 542,7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23 588,3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Московская область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514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12 563,2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370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7 954,8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-144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-4 608,4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Другие фонды ЦФО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648,1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423,5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-37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-224,5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Дальневосточный федеральный округ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2 668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11 146,4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1 824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12 426,8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-844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1 280,4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Северо-западный федеральный округ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830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5 319,7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939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5 503,5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183,8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Уральский федеральный округ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412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4 610,7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364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2 028,5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-48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-2 582,2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Южный федеральный округ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978,9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281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1 013,3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Приволжский федеральный округ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213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759,8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325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1 258,2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498,4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Северо-Кавказский федеральный округ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271,7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-47,3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4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24 352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210 000,0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25 067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241 530,9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715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31 530,9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61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7DB128-9E76-49A2-BA7D-7AC7AAAB1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987" y="234000"/>
            <a:ext cx="11236013" cy="1233499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 мероприятий по ДПО медицинских работников по программам повышения квалификации, а также  на приобретение и проведение ремонта медицинского оборудования в 2022 году</a:t>
            </a:r>
            <a:endParaRPr lang="ru-RU" sz="2400" dirty="0"/>
          </a:p>
        </p:txBody>
      </p:sp>
      <p:pic>
        <p:nvPicPr>
          <p:cNvPr id="4" name="Рисунок 8">
            <a:extLst>
              <a:ext uri="{FF2B5EF4-FFF2-40B4-BE49-F238E27FC236}">
                <a16:creationId xmlns:a16="http://schemas.microsoft.com/office/drawing/2014/main" id="{EB8F840E-49E8-46D0-B9C5-1BEEB6323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46" y="137994"/>
            <a:ext cx="1079430" cy="10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07491"/>
              </p:ext>
            </p:extLst>
          </p:nvPr>
        </p:nvGraphicFramePr>
        <p:xfrm>
          <a:off x="1011000" y="1629000"/>
          <a:ext cx="10574998" cy="39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3500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дополнительное профессиональное образование по программам повышения квалификации</a:t>
                      </a:r>
                    </a:p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медицинского оборудования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ремонта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000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медицинских работников в 4 медицинских организаций</a:t>
                      </a:r>
                    </a:p>
                    <a:p>
                      <a:pPr algn="ctr"/>
                      <a:r>
                        <a:rPr lang="ru-RU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- 61,7 тыс.рублей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единиц</a:t>
                      </a:r>
                      <a:r>
                        <a:rPr lang="ru-RU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медицинского оборудования в 15 медицинских организациях </a:t>
                      </a:r>
                    </a:p>
                    <a:p>
                      <a:pPr algn="ctr"/>
                      <a:r>
                        <a:rPr lang="ru-RU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- 45 756,2 тыс.рублей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единиц медицинского оборудования 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4  медицинских организациях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- 26 536,1 тыс.рублей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048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7DB128-9E76-49A2-BA7D-7AC7AAAB1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976" y="137994"/>
            <a:ext cx="10440000" cy="990000"/>
          </a:xfrm>
        </p:spPr>
        <p:txBody>
          <a:bodyPr>
            <a:noAutofit/>
          </a:bodyPr>
          <a:lstStyle/>
          <a:p>
            <a:pPr algn="ctr"/>
            <a:r>
              <a:rPr lang="ru-RU" sz="2000" kern="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 мероприятий по софинансированию расходов медицинских организаций на оплату врачей и среднего медицинского персонала в 2022 году</a:t>
            </a:r>
            <a:endParaRPr lang="ru-RU" sz="2000" kern="0" spc="-10" dirty="0"/>
          </a:p>
        </p:txBody>
      </p:sp>
      <p:pic>
        <p:nvPicPr>
          <p:cNvPr id="4" name="Рисунок 8">
            <a:extLst>
              <a:ext uri="{FF2B5EF4-FFF2-40B4-BE49-F238E27FC236}">
                <a16:creationId xmlns:a16="http://schemas.microsoft.com/office/drawing/2014/main" id="{EB8F840E-49E8-46D0-B9C5-1BEEB6323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46" y="137994"/>
            <a:ext cx="1079430" cy="10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298780"/>
              </p:ext>
            </p:extLst>
          </p:nvPr>
        </p:nvGraphicFramePr>
        <p:xfrm>
          <a:off x="1206976" y="999000"/>
          <a:ext cx="10665005" cy="5407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82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2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5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Наименование МО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Предельная сумма софинансирования на 2022г.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Сумма выплаченная МО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 том числе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% выполнения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врачам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</a:rPr>
                        <a:t>смп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«Республиканская больница № 1»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3 244,6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«Республиканская больница № 2»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1 013,9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«Инфекционная больница»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6 894,8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227,3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179,8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47,5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2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«Республиканская  детская больница»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17 237,0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5 691,1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5 587,0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104,1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33,0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«Республиканский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онкодиспансер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2 433,5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989,2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989,2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40,6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«РКДЦ»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23 929,0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22 910,8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15 022,1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7 888,7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95,7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2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"Республиканский центр СМП и МК"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4 461,3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1 902,1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1 902,1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42,6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"Бай-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Тайгинская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ЦКБ"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405,6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58,8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58,8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14,5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Барун-Хемчикский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ММЦ»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3 853,0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315,8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315,8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8,2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Дзун-Хемчикский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ММЦ»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5 475,3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3 665,1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3 560,7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104,4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66,9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Каа-Хемская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5 678,1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1 374,0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1 374,0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24,2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Кызылская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5 880,9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3 971,0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3 115,0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856,0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67,5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Монгун-Тайгинская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2 433,5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803,6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803,6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33,0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Овюрская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2 839,0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1 421,3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1 421,3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50,1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«Пий-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Хемская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6 286,4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1 154,6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185,5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969,1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18,4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Сут-Хольская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6 692,0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1 456,3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1 403,7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52,6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21,8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Тандинская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6 692,0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860,8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314,8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546,0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Тере-Хольская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1 419,5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52,6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52,6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3,7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«Тес-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Хемская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2 230,7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Тоджинская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811,2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50,9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50,9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Улуг-Хемский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ММЦ»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11 964,5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9 653,8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9 182,6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471,2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80,7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Чаа-Хольская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2 839,0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649,4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649,4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22,9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8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Чеди-Хольская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5 475,3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5 047,5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2 360,9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2 686,6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92,2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1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Эрзинская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ЦКБ»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2 433,4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112,8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60,2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52,6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8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ВСЕГО: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132 623,5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62 368,8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48 486,5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13 882,3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47,0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92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6000" y="420200"/>
            <a:ext cx="8370000" cy="12988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2022 год контрольно - ревизионным отделом ТФОМС Республики Тыва проведено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всего 42 проверки, в том числе: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1956000" y="1764000"/>
            <a:ext cx="9360000" cy="4500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комплексных проверки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целевого и эффективного использования средств ОМС в медицинских организациях республики, работающих в системе обязательного медицинского страхования;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тематических проверок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целевого использования средств нормированного страхового запаса ТФОМС Республики Тыва на  финансовое обеспечение мероприятий по организации дополнительного профессионального образования медицинских работников по программам повышения квалификации, по приобретению и проведению ремонта медицинского оборудования 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расходов медицинских организаций на оплату труда врачей и среднего медицинского персонала;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тематических проверки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целевого использования средств ОМС в части лекарственного обеспечения;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 контрольных проверок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вопросу устранения нарушений, выявленных в ходе проверки целевого использования обязательного медицинского страхования;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комплексная проверка деятельности СМО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Филиала ООО «Капитал Медицинское страхование» в Республике Тыва в части целевого использования средств ОМС.</a:t>
            </a:r>
          </a:p>
          <a:p>
            <a:endParaRPr lang="ru-RU" sz="1400" dirty="0"/>
          </a:p>
        </p:txBody>
      </p:sp>
      <p:pic>
        <p:nvPicPr>
          <p:cNvPr id="4" name="Рисунок 8">
            <a:extLst>
              <a:ext uri="{FF2B5EF4-FFF2-40B4-BE49-F238E27FC236}">
                <a16:creationId xmlns:a16="http://schemas.microsoft.com/office/drawing/2014/main" id="{EB8F840E-49E8-46D0-B9C5-1BEEB6323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00" y="420200"/>
            <a:ext cx="1079430" cy="10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1789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414000"/>
            <a:ext cx="9279456" cy="1728192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проверок КРО за 2022 год общий объем охваченных средств ОМС составил в сумме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8 991 415,7 тыс. рублей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выявлено нарушений на общую сумму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22 712,2 тыс. рублей, в том числе: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315490"/>
              </p:ext>
            </p:extLst>
          </p:nvPr>
        </p:nvGraphicFramePr>
        <p:xfrm>
          <a:off x="2046000" y="2079000"/>
          <a:ext cx="8775000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8">
            <a:extLst>
              <a:ext uri="{FF2B5EF4-FFF2-40B4-BE49-F238E27FC236}">
                <a16:creationId xmlns:a16="http://schemas.microsoft.com/office/drawing/2014/main" id="{EB8F840E-49E8-46D0-B9C5-1BEEB63236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00" y="420200"/>
            <a:ext cx="1079430" cy="10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4552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12d7a383a0ab338a6a5525e6aa9db33a90a2de"/>
</p:tagLst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2976</Words>
  <Application>Microsoft Office PowerPoint</Application>
  <PresentationFormat>Широкоэкранный</PresentationFormat>
  <Paragraphs>1117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1_Тема Office</vt:lpstr>
      <vt:lpstr>2_Тема Office</vt:lpstr>
      <vt:lpstr>Об итогах работы Территориального фонда  обязательного медицинского страхования Республики Тыва  за 2022 год и задачах на 2023 год</vt:lpstr>
      <vt:lpstr>Медицинские организации, вошедшие в реестр медицинских организаций сферы ОМС, по формам собственности в 2021-2022 гг.</vt:lpstr>
      <vt:lpstr>Анализ исполнения территориальной программы ОМС по условиям оказания медицинской помощи  за 2021-2022 гг. </vt:lpstr>
      <vt:lpstr>Распределение и использование средств опережающего авансирования в 2022 году</vt:lpstr>
      <vt:lpstr>Сведения о расходовании средств по межтерриториальным расчетам за 2022 год </vt:lpstr>
      <vt:lpstr>Финансовое обеспечение  мероприятий по ДПО медицинских работников по программам повышения квалификации, а также  на приобретение и проведение ремонта медицинского оборудования в 2022 году</vt:lpstr>
      <vt:lpstr>Финансовое обеспечение  мероприятий по софинансированию расходов медицинских организаций на оплату врачей и среднего медицинского персонала в 2022 году</vt:lpstr>
      <vt:lpstr>За 2022 год контрольно - ревизионным отделом ТФОМС Республики Тыва проведено  всего 42 проверки, в том числе:</vt:lpstr>
      <vt:lpstr>В ходе проверок КРО за 2022 год общий объем охваченных средств ОМС составил в сумме 8 991 415,7 тыс. рублей,  из них выявлено нарушений на общую сумму  22 712,2 тыс. рублей, в том числе:</vt:lpstr>
      <vt:lpstr>Данные о выявленных нарушениях в использовании средств  ОМС по результатам комплексных  проверок, проведенных за  2022 год, тыс. рублей.</vt:lpstr>
      <vt:lpstr>Структура основных причин обращений за разъяснениями застрахованных лиц  за 2021 –2022 годы </vt:lpstr>
      <vt:lpstr>Презентация PowerPoint</vt:lpstr>
      <vt:lpstr>Структура основных нарушений, выявленных при проведении МЭЭ за 2021-2022гг.</vt:lpstr>
      <vt:lpstr>Структура основных нарушений, выявленных при проведении  ЭКМП за 2021-2022 год</vt:lpstr>
      <vt:lpstr>Основные задачи на 2023 год</vt:lpstr>
      <vt:lpstr>Новации программы ОМС в 2023 году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Татьяна Ильинична Полежаева</cp:lastModifiedBy>
  <cp:revision>214</cp:revision>
  <cp:lastPrinted>2023-02-08T07:58:11Z</cp:lastPrinted>
  <dcterms:created xsi:type="dcterms:W3CDTF">2020-05-02T19:28:51Z</dcterms:created>
  <dcterms:modified xsi:type="dcterms:W3CDTF">2023-03-15T10:04:43Z</dcterms:modified>
</cp:coreProperties>
</file>