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305" r:id="rId3"/>
    <p:sldId id="321" r:id="rId4"/>
    <p:sldId id="333" r:id="rId5"/>
    <p:sldId id="322" r:id="rId6"/>
    <p:sldId id="320" r:id="rId7"/>
    <p:sldId id="323" r:id="rId8"/>
    <p:sldId id="325" r:id="rId9"/>
    <p:sldId id="332" r:id="rId10"/>
    <p:sldId id="326" r:id="rId11"/>
    <p:sldId id="334" r:id="rId12"/>
    <p:sldId id="317" r:id="rId13"/>
    <p:sldId id="319" r:id="rId14"/>
    <p:sldId id="288" r:id="rId15"/>
  </p:sldIdLst>
  <p:sldSz cx="12192000" cy="6858000"/>
  <p:notesSz cx="6761163" cy="9942513"/>
  <p:custDataLst>
    <p:tags r:id="rId16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2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Юрий Козырев" initials="ЮК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2191C9"/>
    <a:srgbClr val="C4CEF0"/>
    <a:srgbClr val="D0E1F4"/>
    <a:srgbClr val="BDFBF8"/>
    <a:srgbClr val="0484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Средний стиль 2 —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B301B821-A1FF-4177-AEE7-76D212191A09}" styleName="Средний стиль 1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3B4B98B0-60AC-42C2-AFA5-B58CD77FA1E5}" styleName="Светлый стиль 1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Средний стиль 4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06" autoAdjust="0"/>
    <p:restoredTop sz="94660" autoAdjust="0"/>
  </p:normalViewPr>
  <p:slideViewPr>
    <p:cSldViewPr showGuides="1">
      <p:cViewPr>
        <p:scale>
          <a:sx n="70" d="100"/>
          <a:sy n="70" d="100"/>
        </p:scale>
        <p:origin x="2166" y="1080"/>
      </p:cViewPr>
      <p:guideLst>
        <p:guide orient="horz" pos="2132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45000" cy="45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gs" Target="tags/tag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r">
              <a:defRPr sz="1600" b="0" i="0" u="none" strike="noStrike" kern="1200" spc="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ru-RU" sz="16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(тыс. рублей)</a:t>
            </a:r>
          </a:p>
        </c:rich>
      </c:tx>
      <c:layout>
        <c:manualLayout>
          <c:xMode val="edge"/>
          <c:yMode val="edge"/>
          <c:x val="0.82032608695652176"/>
          <c:y val="2.626778246139463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r">
            <a:defRPr sz="1600" b="0" i="0" u="none" strike="noStrike" kern="1200" spc="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ru-RU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3.3885113268608415E-2"/>
          <c:y val="0.12229156940612967"/>
          <c:w val="0.94419471413160738"/>
          <c:h val="0.60179998181101646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2022 год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-4.1100323624595975E-3"/>
                  <c:y val="-3.38800133385879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2622-4709-8CE2-ADE8828CAA80}"/>
                </c:ext>
              </c:extLst>
            </c:dLbl>
            <c:dLbl>
              <c:idx val="1"/>
              <c:layout>
                <c:manualLayout>
                  <c:x val="1.3700107874865157E-3"/>
                  <c:y val="-4.00400157637857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622-4709-8CE2-ADE8828CAA80}"/>
                </c:ext>
              </c:extLst>
            </c:dLbl>
            <c:dLbl>
              <c:idx val="2"/>
              <c:layout>
                <c:manualLayout>
                  <c:x val="-1.004662971537733E-16"/>
                  <c:y val="-4.62000181889835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622-4709-8CE2-ADE8828CAA8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Врачи</c:v>
                </c:pt>
                <c:pt idx="1">
                  <c:v>Средний медицинский персонал</c:v>
                </c:pt>
                <c:pt idx="2">
                  <c:v>Младший медицинский персонал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77.489999999999995</c:v>
                </c:pt>
                <c:pt idx="1">
                  <c:v>39.97</c:v>
                </c:pt>
                <c:pt idx="2">
                  <c:v>37.119999999999997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622-4709-8CE2-ADE8828CAA80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2023 год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9.5900755124056093E-3"/>
                  <c:y val="-3.0800012125989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2622-4709-8CE2-ADE8828CAA80}"/>
                </c:ext>
              </c:extLst>
            </c:dLbl>
            <c:dLbl>
              <c:idx val="1"/>
              <c:layout>
                <c:manualLayout>
                  <c:x val="6.8500539374325778E-3"/>
                  <c:y val="-3.696001455118683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622-4709-8CE2-ADE8828CAA80}"/>
                </c:ext>
              </c:extLst>
            </c:dLbl>
            <c:dLbl>
              <c:idx val="2"/>
              <c:layout>
                <c:manualLayout>
                  <c:x val="1.5070118662351471E-2"/>
                  <c:y val="-4.0040015763785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2622-4709-8CE2-ADE8828CAA8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Врачи</c:v>
                </c:pt>
                <c:pt idx="1">
                  <c:v>Средний медицинский персонал</c:v>
                </c:pt>
                <c:pt idx="2">
                  <c:v>Младший медицинский персонал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89.89</c:v>
                </c:pt>
                <c:pt idx="1">
                  <c:v>45.73</c:v>
                </c:pt>
                <c:pt idx="2" formatCode="0.00">
                  <c:v>41.3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2622-4709-8CE2-ADE8828CAA8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611457288"/>
        <c:axId val="611448432"/>
        <c:axId val="0"/>
      </c:bar3DChart>
      <c:catAx>
        <c:axId val="6114572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5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ru-RU"/>
          </a:p>
        </c:txPr>
        <c:crossAx val="611448432"/>
        <c:crossesAt val="0"/>
        <c:auto val="1"/>
        <c:lblAlgn val="ctr"/>
        <c:lblOffset val="100"/>
        <c:noMultiLvlLbl val="0"/>
      </c:catAx>
      <c:valAx>
        <c:axId val="6114484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6114572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3.3885113268608415E-2"/>
          <c:y val="0.12229156940612967"/>
          <c:w val="0.94419471413160738"/>
          <c:h val="0.60179998181101646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Лист1!$C$1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Врачи</c:v>
                </c:pt>
                <c:pt idx="1">
                  <c:v>Средний медицинский персонал</c:v>
                </c:pt>
                <c:pt idx="2">
                  <c:v>Младший медицинский персонал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</c:numCache>
            </c:numRef>
          </c:val>
          <c:extLst>
            <c:ext xmlns:c16="http://schemas.microsoft.com/office/drawing/2014/chart" uri="{C3380CC4-5D6E-409C-BE32-E72D297353CC}">
              <c16:uniqueId val="{00000003-2622-4709-8CE2-ADE8828CAA80}"/>
            </c:ext>
          </c:extLst>
        </c:ser>
        <c:ser>
          <c:idx val="1"/>
          <c:order val="1"/>
          <c:tx>
            <c:strRef>
              <c:f>Лист1!$D$1</c:f>
              <c:strCache>
                <c:ptCount val="1"/>
                <c:pt idx="0">
                  <c:v>средства ОМС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Врачи</c:v>
                </c:pt>
                <c:pt idx="1">
                  <c:v>Средний медицинский персонал</c:v>
                </c:pt>
                <c:pt idx="2">
                  <c:v>Младший медицинский персонал</c:v>
                </c:pt>
              </c:strCache>
            </c:strRef>
          </c:cat>
          <c:val>
            <c:numRef>
              <c:f>Лист1!$D$2:$D$4</c:f>
              <c:numCache>
                <c:formatCode>0.00%</c:formatCode>
                <c:ptCount val="3"/>
                <c:pt idx="0">
                  <c:v>0.92900000000000005</c:v>
                </c:pt>
                <c:pt idx="1">
                  <c:v>0.93799999999999994</c:v>
                </c:pt>
                <c:pt idx="2">
                  <c:v>0.94099999999999995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2622-4709-8CE2-ADE8828CAA80}"/>
            </c:ext>
          </c:extLst>
        </c:ser>
        <c:ser>
          <c:idx val="2"/>
          <c:order val="2"/>
          <c:tx>
            <c:strRef>
              <c:f>Лист1!$E$1</c:f>
              <c:strCache>
                <c:ptCount val="1"/>
                <c:pt idx="0">
                  <c:v>другие источники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Врачи</c:v>
                </c:pt>
                <c:pt idx="1">
                  <c:v>Средний медицинский персонал</c:v>
                </c:pt>
                <c:pt idx="2">
                  <c:v>Младший медицинский персонал</c:v>
                </c:pt>
              </c:strCache>
            </c:strRef>
          </c:cat>
          <c:val>
            <c:numRef>
              <c:f>Лист1!$E$2:$E$4</c:f>
              <c:numCache>
                <c:formatCode>0.0%</c:formatCode>
                <c:ptCount val="3"/>
                <c:pt idx="0">
                  <c:v>7.0999999999999952E-2</c:v>
                </c:pt>
                <c:pt idx="1">
                  <c:v>6.2000000000000055E-2</c:v>
                </c:pt>
                <c:pt idx="2">
                  <c:v>5.9000000000000052E-2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E97-4888-98DF-BD24E87A234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gapDepth val="194"/>
        <c:shape val="box"/>
        <c:axId val="611457288"/>
        <c:axId val="611448432"/>
        <c:axId val="0"/>
      </c:bar3DChart>
      <c:catAx>
        <c:axId val="6114572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ru-RU"/>
          </a:p>
        </c:txPr>
        <c:crossAx val="611448432"/>
        <c:crossesAt val="0"/>
        <c:auto val="1"/>
        <c:lblAlgn val="ctr"/>
        <c:lblOffset val="100"/>
        <c:noMultiLvlLbl val="0"/>
      </c:catAx>
      <c:valAx>
        <c:axId val="6114484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6114572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egendEntry>
        <c:idx val="0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CC583-3D21-4AAF-9AF3-3FB5AD7DB367}" type="datetimeFigureOut">
              <a:rPr lang="ru-RU" smtClean="0"/>
              <a:t>25.04.2024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C6B13-FA37-453B-9FCD-77DFEB918F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87427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CC583-3D21-4AAF-9AF3-3FB5AD7DB367}" type="datetimeFigureOut">
              <a:rPr lang="ru-RU" smtClean="0"/>
              <a:t>25.04.2024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C6B13-FA37-453B-9FCD-77DFEB918F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4034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CC583-3D21-4AAF-9AF3-3FB5AD7DB367}" type="datetimeFigureOut">
              <a:rPr lang="ru-RU" smtClean="0"/>
              <a:t>25.04.2024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C6B13-FA37-453B-9FCD-77DFEB918F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54219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CC583-3D21-4AAF-9AF3-3FB5AD7DB367}" type="datetimeFigureOut">
              <a:rPr lang="ru-RU" smtClean="0"/>
              <a:t>25.04.2024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C6B13-FA37-453B-9FCD-77DFEB918FA8}" type="slidenum">
              <a:rPr lang="ru-RU" smtClean="0"/>
              <a:t>‹#›</a:t>
            </a:fld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948627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CC583-3D21-4AAF-9AF3-3FB5AD7DB367}" type="datetimeFigureOut">
              <a:rPr lang="ru-RU" smtClean="0"/>
              <a:t>25.04.2024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C6B13-FA37-453B-9FCD-77DFEB918F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29722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CC583-3D21-4AAF-9AF3-3FB5AD7DB367}" type="datetimeFigureOut">
              <a:rPr lang="ru-RU" smtClean="0"/>
              <a:t>25.04.2024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C6B13-FA37-453B-9FCD-77DFEB918F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42896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CC583-3D21-4AAF-9AF3-3FB5AD7DB367}" type="datetimeFigureOut">
              <a:rPr lang="ru-RU" smtClean="0"/>
              <a:t>25.04.2024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C6B13-FA37-453B-9FCD-77DFEB918F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69666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CC583-3D21-4AAF-9AF3-3FB5AD7DB367}" type="datetimeFigureOut">
              <a:rPr lang="ru-RU" smtClean="0"/>
              <a:t>25.04.2024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C6B13-FA37-453B-9FCD-77DFEB918F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033055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CC583-3D21-4AAF-9AF3-3FB5AD7DB367}" type="datetimeFigureOut">
              <a:rPr lang="ru-RU" smtClean="0"/>
              <a:t>25.04.2024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C6B13-FA37-453B-9FCD-77DFEB918F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24532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CC583-3D21-4AAF-9AF3-3FB5AD7DB367}" type="datetimeFigureOut">
              <a:rPr lang="ru-RU" smtClean="0"/>
              <a:t>25.04.2024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C6B13-FA37-453B-9FCD-77DFEB918FA8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66371432-B1CE-491B-A4EB-0F9F9B2A6CFF}"/>
              </a:ext>
            </a:extLst>
          </p:cNvPr>
          <p:cNvSpPr/>
          <p:nvPr userDrawn="1"/>
        </p:nvSpPr>
        <p:spPr>
          <a:xfrm>
            <a:off x="0" y="0"/>
            <a:ext cx="12192000" cy="99000"/>
          </a:xfrm>
          <a:prstGeom prst="rect">
            <a:avLst/>
          </a:prstGeom>
          <a:solidFill>
            <a:srgbClr val="2191C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8586A2C0-15AC-48B5-B339-31317CB6CCAF}"/>
              </a:ext>
            </a:extLst>
          </p:cNvPr>
          <p:cNvSpPr/>
          <p:nvPr userDrawn="1"/>
        </p:nvSpPr>
        <p:spPr>
          <a:xfrm>
            <a:off x="0" y="6759000"/>
            <a:ext cx="12192000" cy="99000"/>
          </a:xfrm>
          <a:prstGeom prst="rect">
            <a:avLst/>
          </a:prstGeom>
          <a:solidFill>
            <a:srgbClr val="2191C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9" name="Группа 8">
            <a:extLst>
              <a:ext uri="{FF2B5EF4-FFF2-40B4-BE49-F238E27FC236}">
                <a16:creationId xmlns:a16="http://schemas.microsoft.com/office/drawing/2014/main" id="{FFF76BF7-E707-4A5D-BA03-470ACE07F23C}"/>
              </a:ext>
            </a:extLst>
          </p:cNvPr>
          <p:cNvGrpSpPr/>
          <p:nvPr userDrawn="1"/>
        </p:nvGrpSpPr>
        <p:grpSpPr>
          <a:xfrm>
            <a:off x="9347250" y="37980"/>
            <a:ext cx="2844750" cy="286020"/>
            <a:chOff x="9347250" y="37980"/>
            <a:chExt cx="2844750" cy="286020"/>
          </a:xfrm>
        </p:grpSpPr>
        <p:sp>
          <p:nvSpPr>
            <p:cNvPr id="10" name="Прямоугольник 9">
              <a:extLst>
                <a:ext uri="{FF2B5EF4-FFF2-40B4-BE49-F238E27FC236}">
                  <a16:creationId xmlns:a16="http://schemas.microsoft.com/office/drawing/2014/main" id="{BBD7DCE0-4C53-4720-ACD2-9F1F2C35F3CF}"/>
                </a:ext>
              </a:extLst>
            </p:cNvPr>
            <p:cNvSpPr/>
            <p:nvPr userDrawn="1"/>
          </p:nvSpPr>
          <p:spPr>
            <a:xfrm>
              <a:off x="9651000" y="49500"/>
              <a:ext cx="2541000" cy="274500"/>
            </a:xfrm>
            <a:prstGeom prst="rect">
              <a:avLst/>
            </a:prstGeom>
            <a:solidFill>
              <a:srgbClr val="2191C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1" name="Блок-схема: объединение 10">
              <a:extLst>
                <a:ext uri="{FF2B5EF4-FFF2-40B4-BE49-F238E27FC236}">
                  <a16:creationId xmlns:a16="http://schemas.microsoft.com/office/drawing/2014/main" id="{2C72A7FC-4AF1-48FD-9BEB-2E3E92863045}"/>
                </a:ext>
              </a:extLst>
            </p:cNvPr>
            <p:cNvSpPr/>
            <p:nvPr userDrawn="1"/>
          </p:nvSpPr>
          <p:spPr>
            <a:xfrm>
              <a:off x="9347250" y="37980"/>
              <a:ext cx="607500" cy="274500"/>
            </a:xfrm>
            <a:prstGeom prst="flowChartMerge">
              <a:avLst/>
            </a:prstGeom>
            <a:solidFill>
              <a:srgbClr val="2191C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2" name="Группа 11">
            <a:extLst>
              <a:ext uri="{FF2B5EF4-FFF2-40B4-BE49-F238E27FC236}">
                <a16:creationId xmlns:a16="http://schemas.microsoft.com/office/drawing/2014/main" id="{DDEBD653-8F08-4C3B-B153-02221F55893E}"/>
              </a:ext>
            </a:extLst>
          </p:cNvPr>
          <p:cNvGrpSpPr/>
          <p:nvPr userDrawn="1"/>
        </p:nvGrpSpPr>
        <p:grpSpPr>
          <a:xfrm>
            <a:off x="-35250" y="6583500"/>
            <a:ext cx="2844750" cy="274500"/>
            <a:chOff x="-35250" y="6583500"/>
            <a:chExt cx="2844750" cy="274500"/>
          </a:xfrm>
        </p:grpSpPr>
        <p:sp>
          <p:nvSpPr>
            <p:cNvPr id="13" name="Прямоугольник 12">
              <a:extLst>
                <a:ext uri="{FF2B5EF4-FFF2-40B4-BE49-F238E27FC236}">
                  <a16:creationId xmlns:a16="http://schemas.microsoft.com/office/drawing/2014/main" id="{90B71DC9-2BB1-4A2A-909D-F509C6068704}"/>
                </a:ext>
              </a:extLst>
            </p:cNvPr>
            <p:cNvSpPr/>
            <p:nvPr userDrawn="1"/>
          </p:nvSpPr>
          <p:spPr>
            <a:xfrm>
              <a:off x="-35250" y="6583500"/>
              <a:ext cx="2541000" cy="274500"/>
            </a:xfrm>
            <a:prstGeom prst="rect">
              <a:avLst/>
            </a:prstGeom>
            <a:solidFill>
              <a:srgbClr val="2191C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4" name="Блок-схема: объединение 13">
              <a:extLst>
                <a:ext uri="{FF2B5EF4-FFF2-40B4-BE49-F238E27FC236}">
                  <a16:creationId xmlns:a16="http://schemas.microsoft.com/office/drawing/2014/main" id="{C4AC7A37-C0AA-4872-AF77-3C351E160052}"/>
                </a:ext>
              </a:extLst>
            </p:cNvPr>
            <p:cNvSpPr/>
            <p:nvPr userDrawn="1"/>
          </p:nvSpPr>
          <p:spPr>
            <a:xfrm rot="10800000">
              <a:off x="2202000" y="6583500"/>
              <a:ext cx="607500" cy="274500"/>
            </a:xfrm>
            <a:prstGeom prst="flowChartMerge">
              <a:avLst/>
            </a:prstGeom>
            <a:solidFill>
              <a:srgbClr val="2191C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180699299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AB09B1CA-EBC3-45ED-866C-A928D25B7DCC}"/>
              </a:ext>
            </a:extLst>
          </p:cNvPr>
          <p:cNvSpPr/>
          <p:nvPr userDrawn="1"/>
        </p:nvSpPr>
        <p:spPr>
          <a:xfrm>
            <a:off x="0" y="0"/>
            <a:ext cx="12192000" cy="99000"/>
          </a:xfrm>
          <a:prstGeom prst="rect">
            <a:avLst/>
          </a:prstGeom>
          <a:solidFill>
            <a:srgbClr val="2191C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E8176F4C-DDB5-47C0-9A2D-BC6D072E2A86}"/>
              </a:ext>
            </a:extLst>
          </p:cNvPr>
          <p:cNvSpPr/>
          <p:nvPr userDrawn="1"/>
        </p:nvSpPr>
        <p:spPr>
          <a:xfrm>
            <a:off x="0" y="6759000"/>
            <a:ext cx="12192000" cy="99000"/>
          </a:xfrm>
          <a:prstGeom prst="rect">
            <a:avLst/>
          </a:prstGeom>
          <a:solidFill>
            <a:srgbClr val="2191C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13" name="Группа 12">
            <a:extLst>
              <a:ext uri="{FF2B5EF4-FFF2-40B4-BE49-F238E27FC236}">
                <a16:creationId xmlns:a16="http://schemas.microsoft.com/office/drawing/2014/main" id="{95C691DB-68BF-4C8D-A575-7EBB0EE0C76A}"/>
              </a:ext>
            </a:extLst>
          </p:cNvPr>
          <p:cNvGrpSpPr/>
          <p:nvPr userDrawn="1"/>
        </p:nvGrpSpPr>
        <p:grpSpPr>
          <a:xfrm>
            <a:off x="9347250" y="37980"/>
            <a:ext cx="2844750" cy="286020"/>
            <a:chOff x="9347250" y="37980"/>
            <a:chExt cx="2844750" cy="286020"/>
          </a:xfrm>
        </p:grpSpPr>
        <p:sp>
          <p:nvSpPr>
            <p:cNvPr id="10" name="Прямоугольник 9">
              <a:extLst>
                <a:ext uri="{FF2B5EF4-FFF2-40B4-BE49-F238E27FC236}">
                  <a16:creationId xmlns:a16="http://schemas.microsoft.com/office/drawing/2014/main" id="{E9C69038-A7C2-46DA-995C-B089B30ADF2F}"/>
                </a:ext>
              </a:extLst>
            </p:cNvPr>
            <p:cNvSpPr/>
            <p:nvPr userDrawn="1"/>
          </p:nvSpPr>
          <p:spPr>
            <a:xfrm>
              <a:off x="9651000" y="49500"/>
              <a:ext cx="2541000" cy="274500"/>
            </a:xfrm>
            <a:prstGeom prst="rect">
              <a:avLst/>
            </a:prstGeom>
            <a:solidFill>
              <a:srgbClr val="2191C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2" name="Блок-схема: объединение 11">
              <a:extLst>
                <a:ext uri="{FF2B5EF4-FFF2-40B4-BE49-F238E27FC236}">
                  <a16:creationId xmlns:a16="http://schemas.microsoft.com/office/drawing/2014/main" id="{F3850B92-9E22-42B8-A39E-5BA489B0EB65}"/>
                </a:ext>
              </a:extLst>
            </p:cNvPr>
            <p:cNvSpPr/>
            <p:nvPr userDrawn="1"/>
          </p:nvSpPr>
          <p:spPr>
            <a:xfrm>
              <a:off x="9347250" y="37980"/>
              <a:ext cx="607500" cy="274500"/>
            </a:xfrm>
            <a:prstGeom prst="flowChartMerge">
              <a:avLst/>
            </a:prstGeom>
            <a:solidFill>
              <a:srgbClr val="2191C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7" name="Группа 16">
            <a:extLst>
              <a:ext uri="{FF2B5EF4-FFF2-40B4-BE49-F238E27FC236}">
                <a16:creationId xmlns:a16="http://schemas.microsoft.com/office/drawing/2014/main" id="{7822E466-855B-4442-A397-FDD24D99F19E}"/>
              </a:ext>
            </a:extLst>
          </p:cNvPr>
          <p:cNvGrpSpPr/>
          <p:nvPr userDrawn="1"/>
        </p:nvGrpSpPr>
        <p:grpSpPr>
          <a:xfrm>
            <a:off x="-35250" y="6583500"/>
            <a:ext cx="2844750" cy="274500"/>
            <a:chOff x="-35250" y="6583500"/>
            <a:chExt cx="2844750" cy="274500"/>
          </a:xfrm>
        </p:grpSpPr>
        <p:sp>
          <p:nvSpPr>
            <p:cNvPr id="15" name="Прямоугольник 14">
              <a:extLst>
                <a:ext uri="{FF2B5EF4-FFF2-40B4-BE49-F238E27FC236}">
                  <a16:creationId xmlns:a16="http://schemas.microsoft.com/office/drawing/2014/main" id="{6658A08D-6070-41C7-B9C3-9579B8979EA2}"/>
                </a:ext>
              </a:extLst>
            </p:cNvPr>
            <p:cNvSpPr/>
            <p:nvPr userDrawn="1"/>
          </p:nvSpPr>
          <p:spPr>
            <a:xfrm>
              <a:off x="-35250" y="6583500"/>
              <a:ext cx="2541000" cy="274500"/>
            </a:xfrm>
            <a:prstGeom prst="rect">
              <a:avLst/>
            </a:prstGeom>
            <a:solidFill>
              <a:srgbClr val="2191C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6" name="Блок-схема: объединение 15">
              <a:extLst>
                <a:ext uri="{FF2B5EF4-FFF2-40B4-BE49-F238E27FC236}">
                  <a16:creationId xmlns:a16="http://schemas.microsoft.com/office/drawing/2014/main" id="{F321DC82-A1D0-4D3B-B1CC-E6EF61B43CDB}"/>
                </a:ext>
              </a:extLst>
            </p:cNvPr>
            <p:cNvSpPr/>
            <p:nvPr userDrawn="1"/>
          </p:nvSpPr>
          <p:spPr>
            <a:xfrm rot="10800000">
              <a:off x="2202000" y="6583500"/>
              <a:ext cx="607500" cy="274500"/>
            </a:xfrm>
            <a:prstGeom prst="flowChartMerge">
              <a:avLst/>
            </a:prstGeom>
            <a:solidFill>
              <a:srgbClr val="2191C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20" name="Заголовок 1">
            <a:extLst>
              <a:ext uri="{FF2B5EF4-FFF2-40B4-BE49-F238E27FC236}">
                <a16:creationId xmlns:a16="http://schemas.microsoft.com/office/drawing/2014/main" id="{2AF3CEDE-46AE-4D4F-93A9-CDDF28AD57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>
            <a:lvl1pPr>
              <a:defRPr b="1"/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21" name="Объект 2">
            <a:extLst>
              <a:ext uri="{FF2B5EF4-FFF2-40B4-BE49-F238E27FC236}">
                <a16:creationId xmlns:a16="http://schemas.microsoft.com/office/drawing/2014/main" id="{24E023CD-DED5-4691-A1DC-108A375C47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10325779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CC583-3D21-4AAF-9AF3-3FB5AD7DB367}" type="datetimeFigureOut">
              <a:rPr lang="ru-RU" smtClean="0"/>
              <a:t>25.04.2024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C6B13-FA37-453B-9FCD-77DFEB918F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296736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AB09B1CA-EBC3-45ED-866C-A928D25B7DCC}"/>
              </a:ext>
            </a:extLst>
          </p:cNvPr>
          <p:cNvSpPr/>
          <p:nvPr userDrawn="1"/>
        </p:nvSpPr>
        <p:spPr>
          <a:xfrm>
            <a:off x="0" y="0"/>
            <a:ext cx="12192000" cy="99000"/>
          </a:xfrm>
          <a:prstGeom prst="rect">
            <a:avLst/>
          </a:prstGeom>
          <a:solidFill>
            <a:srgbClr val="2191C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E8176F4C-DDB5-47C0-9A2D-BC6D072E2A86}"/>
              </a:ext>
            </a:extLst>
          </p:cNvPr>
          <p:cNvSpPr/>
          <p:nvPr userDrawn="1"/>
        </p:nvSpPr>
        <p:spPr>
          <a:xfrm>
            <a:off x="0" y="6759000"/>
            <a:ext cx="12192000" cy="99000"/>
          </a:xfrm>
          <a:prstGeom prst="rect">
            <a:avLst/>
          </a:prstGeom>
          <a:solidFill>
            <a:srgbClr val="2191C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13" name="Группа 12">
            <a:extLst>
              <a:ext uri="{FF2B5EF4-FFF2-40B4-BE49-F238E27FC236}">
                <a16:creationId xmlns:a16="http://schemas.microsoft.com/office/drawing/2014/main" id="{95C691DB-68BF-4C8D-A575-7EBB0EE0C76A}"/>
              </a:ext>
            </a:extLst>
          </p:cNvPr>
          <p:cNvGrpSpPr/>
          <p:nvPr userDrawn="1"/>
        </p:nvGrpSpPr>
        <p:grpSpPr>
          <a:xfrm>
            <a:off x="4161000" y="150"/>
            <a:ext cx="2844750" cy="286020"/>
            <a:chOff x="9347250" y="37980"/>
            <a:chExt cx="2844750" cy="286020"/>
          </a:xfrm>
        </p:grpSpPr>
        <p:sp>
          <p:nvSpPr>
            <p:cNvPr id="10" name="Прямоугольник 9">
              <a:extLst>
                <a:ext uri="{FF2B5EF4-FFF2-40B4-BE49-F238E27FC236}">
                  <a16:creationId xmlns:a16="http://schemas.microsoft.com/office/drawing/2014/main" id="{E9C69038-A7C2-46DA-995C-B089B30ADF2F}"/>
                </a:ext>
              </a:extLst>
            </p:cNvPr>
            <p:cNvSpPr/>
            <p:nvPr userDrawn="1"/>
          </p:nvSpPr>
          <p:spPr>
            <a:xfrm>
              <a:off x="9651000" y="49500"/>
              <a:ext cx="2541000" cy="274500"/>
            </a:xfrm>
            <a:prstGeom prst="rect">
              <a:avLst/>
            </a:prstGeom>
            <a:solidFill>
              <a:srgbClr val="2191C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2" name="Блок-схема: объединение 11">
              <a:extLst>
                <a:ext uri="{FF2B5EF4-FFF2-40B4-BE49-F238E27FC236}">
                  <a16:creationId xmlns:a16="http://schemas.microsoft.com/office/drawing/2014/main" id="{F3850B92-9E22-42B8-A39E-5BA489B0EB65}"/>
                </a:ext>
              </a:extLst>
            </p:cNvPr>
            <p:cNvSpPr/>
            <p:nvPr userDrawn="1"/>
          </p:nvSpPr>
          <p:spPr>
            <a:xfrm>
              <a:off x="9347250" y="37980"/>
              <a:ext cx="607500" cy="274500"/>
            </a:xfrm>
            <a:prstGeom prst="flowChartMerge">
              <a:avLst/>
            </a:prstGeom>
            <a:solidFill>
              <a:srgbClr val="2191C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7" name="Группа 16">
            <a:extLst>
              <a:ext uri="{FF2B5EF4-FFF2-40B4-BE49-F238E27FC236}">
                <a16:creationId xmlns:a16="http://schemas.microsoft.com/office/drawing/2014/main" id="{7822E466-855B-4442-A397-FDD24D99F19E}"/>
              </a:ext>
            </a:extLst>
          </p:cNvPr>
          <p:cNvGrpSpPr/>
          <p:nvPr userDrawn="1"/>
        </p:nvGrpSpPr>
        <p:grpSpPr>
          <a:xfrm>
            <a:off x="-35250" y="6583500"/>
            <a:ext cx="2844750" cy="274500"/>
            <a:chOff x="-35250" y="6583500"/>
            <a:chExt cx="2844750" cy="274500"/>
          </a:xfrm>
        </p:grpSpPr>
        <p:sp>
          <p:nvSpPr>
            <p:cNvPr id="15" name="Прямоугольник 14">
              <a:extLst>
                <a:ext uri="{FF2B5EF4-FFF2-40B4-BE49-F238E27FC236}">
                  <a16:creationId xmlns:a16="http://schemas.microsoft.com/office/drawing/2014/main" id="{6658A08D-6070-41C7-B9C3-9579B8979EA2}"/>
                </a:ext>
              </a:extLst>
            </p:cNvPr>
            <p:cNvSpPr/>
            <p:nvPr userDrawn="1"/>
          </p:nvSpPr>
          <p:spPr>
            <a:xfrm>
              <a:off x="-35250" y="6583500"/>
              <a:ext cx="2541000" cy="274500"/>
            </a:xfrm>
            <a:prstGeom prst="rect">
              <a:avLst/>
            </a:prstGeom>
            <a:solidFill>
              <a:srgbClr val="2191C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6" name="Блок-схема: объединение 15">
              <a:extLst>
                <a:ext uri="{FF2B5EF4-FFF2-40B4-BE49-F238E27FC236}">
                  <a16:creationId xmlns:a16="http://schemas.microsoft.com/office/drawing/2014/main" id="{F321DC82-A1D0-4D3B-B1CC-E6EF61B43CDB}"/>
                </a:ext>
              </a:extLst>
            </p:cNvPr>
            <p:cNvSpPr/>
            <p:nvPr userDrawn="1"/>
          </p:nvSpPr>
          <p:spPr>
            <a:xfrm rot="10800000">
              <a:off x="2202000" y="6583500"/>
              <a:ext cx="607500" cy="274500"/>
            </a:xfrm>
            <a:prstGeom prst="flowChartMerge">
              <a:avLst/>
            </a:prstGeom>
            <a:solidFill>
              <a:srgbClr val="2191C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EA81D2C4-237B-4375-A124-443EEE9EFDAA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005638" y="0"/>
            <a:ext cx="5186362" cy="6846330"/>
          </a:xfrm>
        </p:spPr>
        <p:txBody>
          <a:bodyPr/>
          <a:lstStyle/>
          <a:p>
            <a:endParaRPr lang="ru-RU"/>
          </a:p>
        </p:txBody>
      </p:sp>
      <p:sp>
        <p:nvSpPr>
          <p:cNvPr id="19" name="Заголовок 16">
            <a:extLst>
              <a:ext uri="{FF2B5EF4-FFF2-40B4-BE49-F238E27FC236}">
                <a16:creationId xmlns:a16="http://schemas.microsoft.com/office/drawing/2014/main" id="{C1DC7014-C657-46AE-BDA0-0F25108816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4987" y="485501"/>
            <a:ext cx="5257800" cy="1325563"/>
          </a:xfrm>
        </p:spPr>
        <p:txBody>
          <a:bodyPr/>
          <a:lstStyle>
            <a:lvl1pPr>
              <a:defRPr b="1"/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20" name="Текст 18">
            <a:extLst>
              <a:ext uri="{FF2B5EF4-FFF2-40B4-BE49-F238E27FC236}">
                <a16:creationId xmlns:a16="http://schemas.microsoft.com/office/drawing/2014/main" id="{4889B129-E379-4BE5-B414-02CE978C23B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64987" y="2153964"/>
            <a:ext cx="5186363" cy="404971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303132651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AB09B1CA-EBC3-45ED-866C-A928D25B7DCC}"/>
              </a:ext>
            </a:extLst>
          </p:cNvPr>
          <p:cNvSpPr/>
          <p:nvPr userDrawn="1"/>
        </p:nvSpPr>
        <p:spPr>
          <a:xfrm>
            <a:off x="0" y="0"/>
            <a:ext cx="12192000" cy="99000"/>
          </a:xfrm>
          <a:prstGeom prst="rect">
            <a:avLst/>
          </a:prstGeom>
          <a:solidFill>
            <a:srgbClr val="2191C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E8176F4C-DDB5-47C0-9A2D-BC6D072E2A86}"/>
              </a:ext>
            </a:extLst>
          </p:cNvPr>
          <p:cNvSpPr/>
          <p:nvPr userDrawn="1"/>
        </p:nvSpPr>
        <p:spPr>
          <a:xfrm>
            <a:off x="0" y="6759000"/>
            <a:ext cx="12192000" cy="99000"/>
          </a:xfrm>
          <a:prstGeom prst="rect">
            <a:avLst/>
          </a:prstGeom>
          <a:solidFill>
            <a:srgbClr val="2191C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13" name="Группа 12">
            <a:extLst>
              <a:ext uri="{FF2B5EF4-FFF2-40B4-BE49-F238E27FC236}">
                <a16:creationId xmlns:a16="http://schemas.microsoft.com/office/drawing/2014/main" id="{95C691DB-68BF-4C8D-A575-7EBB0EE0C76A}"/>
              </a:ext>
            </a:extLst>
          </p:cNvPr>
          <p:cNvGrpSpPr/>
          <p:nvPr userDrawn="1"/>
        </p:nvGrpSpPr>
        <p:grpSpPr>
          <a:xfrm>
            <a:off x="4161000" y="150"/>
            <a:ext cx="2844750" cy="286020"/>
            <a:chOff x="9347250" y="37980"/>
            <a:chExt cx="2844750" cy="286020"/>
          </a:xfrm>
        </p:grpSpPr>
        <p:sp>
          <p:nvSpPr>
            <p:cNvPr id="10" name="Прямоугольник 9">
              <a:extLst>
                <a:ext uri="{FF2B5EF4-FFF2-40B4-BE49-F238E27FC236}">
                  <a16:creationId xmlns:a16="http://schemas.microsoft.com/office/drawing/2014/main" id="{E9C69038-A7C2-46DA-995C-B089B30ADF2F}"/>
                </a:ext>
              </a:extLst>
            </p:cNvPr>
            <p:cNvSpPr/>
            <p:nvPr userDrawn="1"/>
          </p:nvSpPr>
          <p:spPr>
            <a:xfrm>
              <a:off x="9651000" y="49500"/>
              <a:ext cx="2541000" cy="274500"/>
            </a:xfrm>
            <a:prstGeom prst="rect">
              <a:avLst/>
            </a:prstGeom>
            <a:solidFill>
              <a:srgbClr val="2191C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2" name="Блок-схема: объединение 11">
              <a:extLst>
                <a:ext uri="{FF2B5EF4-FFF2-40B4-BE49-F238E27FC236}">
                  <a16:creationId xmlns:a16="http://schemas.microsoft.com/office/drawing/2014/main" id="{F3850B92-9E22-42B8-A39E-5BA489B0EB65}"/>
                </a:ext>
              </a:extLst>
            </p:cNvPr>
            <p:cNvSpPr/>
            <p:nvPr userDrawn="1"/>
          </p:nvSpPr>
          <p:spPr>
            <a:xfrm>
              <a:off x="9347250" y="37980"/>
              <a:ext cx="607500" cy="274500"/>
            </a:xfrm>
            <a:prstGeom prst="flowChartMerge">
              <a:avLst/>
            </a:prstGeom>
            <a:solidFill>
              <a:srgbClr val="2191C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7" name="Группа 16">
            <a:extLst>
              <a:ext uri="{FF2B5EF4-FFF2-40B4-BE49-F238E27FC236}">
                <a16:creationId xmlns:a16="http://schemas.microsoft.com/office/drawing/2014/main" id="{7822E466-855B-4442-A397-FDD24D99F19E}"/>
              </a:ext>
            </a:extLst>
          </p:cNvPr>
          <p:cNvGrpSpPr/>
          <p:nvPr userDrawn="1"/>
        </p:nvGrpSpPr>
        <p:grpSpPr>
          <a:xfrm>
            <a:off x="-35250" y="6583500"/>
            <a:ext cx="2844750" cy="274500"/>
            <a:chOff x="-35250" y="6583500"/>
            <a:chExt cx="2844750" cy="274500"/>
          </a:xfrm>
        </p:grpSpPr>
        <p:sp>
          <p:nvSpPr>
            <p:cNvPr id="15" name="Прямоугольник 14">
              <a:extLst>
                <a:ext uri="{FF2B5EF4-FFF2-40B4-BE49-F238E27FC236}">
                  <a16:creationId xmlns:a16="http://schemas.microsoft.com/office/drawing/2014/main" id="{6658A08D-6070-41C7-B9C3-9579B8979EA2}"/>
                </a:ext>
              </a:extLst>
            </p:cNvPr>
            <p:cNvSpPr/>
            <p:nvPr userDrawn="1"/>
          </p:nvSpPr>
          <p:spPr>
            <a:xfrm>
              <a:off x="-35250" y="6583500"/>
              <a:ext cx="2541000" cy="274500"/>
            </a:xfrm>
            <a:prstGeom prst="rect">
              <a:avLst/>
            </a:prstGeom>
            <a:solidFill>
              <a:srgbClr val="2191C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6" name="Блок-схема: объединение 15">
              <a:extLst>
                <a:ext uri="{FF2B5EF4-FFF2-40B4-BE49-F238E27FC236}">
                  <a16:creationId xmlns:a16="http://schemas.microsoft.com/office/drawing/2014/main" id="{F321DC82-A1D0-4D3B-B1CC-E6EF61B43CDB}"/>
                </a:ext>
              </a:extLst>
            </p:cNvPr>
            <p:cNvSpPr/>
            <p:nvPr userDrawn="1"/>
          </p:nvSpPr>
          <p:spPr>
            <a:xfrm rot="10800000">
              <a:off x="2202000" y="6583500"/>
              <a:ext cx="607500" cy="274500"/>
            </a:xfrm>
            <a:prstGeom prst="flowChartMerge">
              <a:avLst/>
            </a:prstGeom>
            <a:solidFill>
              <a:srgbClr val="2191C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EA81D2C4-237B-4375-A124-443EEE9EFDAA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005638" y="9000"/>
            <a:ext cx="5186362" cy="3330000"/>
          </a:xfrm>
        </p:spPr>
        <p:txBody>
          <a:bodyPr/>
          <a:lstStyle/>
          <a:p>
            <a:endParaRPr lang="ru-RU"/>
          </a:p>
        </p:txBody>
      </p:sp>
      <p:sp>
        <p:nvSpPr>
          <p:cNvPr id="19" name="Заголовок 16">
            <a:extLst>
              <a:ext uri="{FF2B5EF4-FFF2-40B4-BE49-F238E27FC236}">
                <a16:creationId xmlns:a16="http://schemas.microsoft.com/office/drawing/2014/main" id="{C1DC7014-C657-46AE-BDA0-0F25108816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4987" y="485501"/>
            <a:ext cx="5257800" cy="1325563"/>
          </a:xfrm>
        </p:spPr>
        <p:txBody>
          <a:bodyPr/>
          <a:lstStyle>
            <a:lvl1pPr>
              <a:defRPr b="1"/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20" name="Текст 18">
            <a:extLst>
              <a:ext uri="{FF2B5EF4-FFF2-40B4-BE49-F238E27FC236}">
                <a16:creationId xmlns:a16="http://schemas.microsoft.com/office/drawing/2014/main" id="{4889B129-E379-4BE5-B414-02CE978C23B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64987" y="2153964"/>
            <a:ext cx="5186363" cy="404971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14" name="Рисунок 2">
            <a:extLst>
              <a:ext uri="{FF2B5EF4-FFF2-40B4-BE49-F238E27FC236}">
                <a16:creationId xmlns:a16="http://schemas.microsoft.com/office/drawing/2014/main" id="{9FB325DF-4766-47F9-9CBB-0CD6BE926111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984638" y="3519000"/>
            <a:ext cx="5186362" cy="3330000"/>
          </a:xfrm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148022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Рисунок 2">
            <a:extLst>
              <a:ext uri="{FF2B5EF4-FFF2-40B4-BE49-F238E27FC236}">
                <a16:creationId xmlns:a16="http://schemas.microsoft.com/office/drawing/2014/main" id="{EA81D2C4-237B-4375-A124-443EEE9EFDAA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62250" y="2980500"/>
            <a:ext cx="2086538" cy="2468749"/>
          </a:xfrm>
        </p:spPr>
        <p:txBody>
          <a:bodyPr/>
          <a:lstStyle/>
          <a:p>
            <a:endParaRPr lang="ru-RU"/>
          </a:p>
        </p:txBody>
      </p:sp>
      <p:sp>
        <p:nvSpPr>
          <p:cNvPr id="19" name="Заголовок 16">
            <a:extLst>
              <a:ext uri="{FF2B5EF4-FFF2-40B4-BE49-F238E27FC236}">
                <a16:creationId xmlns:a16="http://schemas.microsoft.com/office/drawing/2014/main" id="{C1DC7014-C657-46AE-BDA0-0F25108816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4986" y="234000"/>
            <a:ext cx="11236013" cy="1233499"/>
          </a:xfrm>
        </p:spPr>
        <p:txBody>
          <a:bodyPr/>
          <a:lstStyle>
            <a:lvl1pPr>
              <a:defRPr b="1"/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20" name="Текст 18">
            <a:extLst>
              <a:ext uri="{FF2B5EF4-FFF2-40B4-BE49-F238E27FC236}">
                <a16:creationId xmlns:a16="http://schemas.microsoft.com/office/drawing/2014/main" id="{4889B129-E379-4BE5-B414-02CE978C23B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64987" y="1598653"/>
            <a:ext cx="11236012" cy="947610"/>
          </a:xfr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14" name="Рисунок 2">
            <a:extLst>
              <a:ext uri="{FF2B5EF4-FFF2-40B4-BE49-F238E27FC236}">
                <a16:creationId xmlns:a16="http://schemas.microsoft.com/office/drawing/2014/main" id="{9FB325DF-4766-47F9-9CBB-0CD6BE926111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3686737" y="2983650"/>
            <a:ext cx="2086539" cy="2466150"/>
          </a:xfrm>
        </p:spPr>
        <p:txBody>
          <a:bodyPr/>
          <a:lstStyle/>
          <a:p>
            <a:endParaRPr lang="ru-RU"/>
          </a:p>
        </p:txBody>
      </p:sp>
      <p:sp>
        <p:nvSpPr>
          <p:cNvPr id="18" name="Рисунок 2">
            <a:extLst>
              <a:ext uri="{FF2B5EF4-FFF2-40B4-BE49-F238E27FC236}">
                <a16:creationId xmlns:a16="http://schemas.microsoft.com/office/drawing/2014/main" id="{2E5AA54B-D26A-4FDD-8A32-11E46BA12CBF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711224" y="2979000"/>
            <a:ext cx="2086539" cy="2466150"/>
          </a:xfrm>
        </p:spPr>
        <p:txBody>
          <a:bodyPr/>
          <a:lstStyle/>
          <a:p>
            <a:endParaRPr lang="ru-RU"/>
          </a:p>
        </p:txBody>
      </p:sp>
      <p:sp>
        <p:nvSpPr>
          <p:cNvPr id="21" name="Рисунок 2">
            <a:extLst>
              <a:ext uri="{FF2B5EF4-FFF2-40B4-BE49-F238E27FC236}">
                <a16:creationId xmlns:a16="http://schemas.microsoft.com/office/drawing/2014/main" id="{68C4A39F-8F8F-4CC0-88E8-7EDD8086DC23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9735711" y="2979000"/>
            <a:ext cx="2086539" cy="2466150"/>
          </a:xfrm>
        </p:spPr>
        <p:txBody>
          <a:bodyPr/>
          <a:lstStyle/>
          <a:p>
            <a:endParaRPr lang="ru-RU"/>
          </a:p>
        </p:txBody>
      </p:sp>
      <p:sp>
        <p:nvSpPr>
          <p:cNvPr id="22" name="Прямоугольник 21">
            <a:extLst>
              <a:ext uri="{FF2B5EF4-FFF2-40B4-BE49-F238E27FC236}">
                <a16:creationId xmlns:a16="http://schemas.microsoft.com/office/drawing/2014/main" id="{DFE45483-3B73-4DC3-A78E-F49C4277EF3E}"/>
              </a:ext>
            </a:extLst>
          </p:cNvPr>
          <p:cNvSpPr/>
          <p:nvPr userDrawn="1"/>
        </p:nvSpPr>
        <p:spPr>
          <a:xfrm>
            <a:off x="0" y="0"/>
            <a:ext cx="12192000" cy="99000"/>
          </a:xfrm>
          <a:prstGeom prst="rect">
            <a:avLst/>
          </a:prstGeom>
          <a:solidFill>
            <a:srgbClr val="2191C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22">
            <a:extLst>
              <a:ext uri="{FF2B5EF4-FFF2-40B4-BE49-F238E27FC236}">
                <a16:creationId xmlns:a16="http://schemas.microsoft.com/office/drawing/2014/main" id="{B44A4B93-1154-4427-B0B0-93F9D2048A2B}"/>
              </a:ext>
            </a:extLst>
          </p:cNvPr>
          <p:cNvSpPr/>
          <p:nvPr userDrawn="1"/>
        </p:nvSpPr>
        <p:spPr>
          <a:xfrm>
            <a:off x="-33750" y="6759000"/>
            <a:ext cx="12192000" cy="99000"/>
          </a:xfrm>
          <a:prstGeom prst="rect">
            <a:avLst/>
          </a:prstGeom>
          <a:solidFill>
            <a:srgbClr val="2191C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4" name="Группа 23">
            <a:extLst>
              <a:ext uri="{FF2B5EF4-FFF2-40B4-BE49-F238E27FC236}">
                <a16:creationId xmlns:a16="http://schemas.microsoft.com/office/drawing/2014/main" id="{F7250F2F-6A76-4381-A16F-6B918D1A847E}"/>
              </a:ext>
            </a:extLst>
          </p:cNvPr>
          <p:cNvGrpSpPr/>
          <p:nvPr userDrawn="1"/>
        </p:nvGrpSpPr>
        <p:grpSpPr>
          <a:xfrm>
            <a:off x="9347250" y="37980"/>
            <a:ext cx="2844750" cy="286020"/>
            <a:chOff x="9347250" y="37980"/>
            <a:chExt cx="2844750" cy="286020"/>
          </a:xfrm>
        </p:grpSpPr>
        <p:sp>
          <p:nvSpPr>
            <p:cNvPr id="25" name="Прямоугольник 24">
              <a:extLst>
                <a:ext uri="{FF2B5EF4-FFF2-40B4-BE49-F238E27FC236}">
                  <a16:creationId xmlns:a16="http://schemas.microsoft.com/office/drawing/2014/main" id="{C0F37CB5-26B5-4698-BC4B-E07005B713BE}"/>
                </a:ext>
              </a:extLst>
            </p:cNvPr>
            <p:cNvSpPr/>
            <p:nvPr userDrawn="1"/>
          </p:nvSpPr>
          <p:spPr>
            <a:xfrm>
              <a:off x="9651000" y="49500"/>
              <a:ext cx="2541000" cy="274500"/>
            </a:xfrm>
            <a:prstGeom prst="rect">
              <a:avLst/>
            </a:prstGeom>
            <a:solidFill>
              <a:srgbClr val="2191C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6" name="Блок-схема: объединение 25">
              <a:extLst>
                <a:ext uri="{FF2B5EF4-FFF2-40B4-BE49-F238E27FC236}">
                  <a16:creationId xmlns:a16="http://schemas.microsoft.com/office/drawing/2014/main" id="{42E112E2-B4E8-40B3-BED9-D47D5A5CD455}"/>
                </a:ext>
              </a:extLst>
            </p:cNvPr>
            <p:cNvSpPr/>
            <p:nvPr userDrawn="1"/>
          </p:nvSpPr>
          <p:spPr>
            <a:xfrm>
              <a:off x="9347250" y="37980"/>
              <a:ext cx="607500" cy="274500"/>
            </a:xfrm>
            <a:prstGeom prst="flowChartMerge">
              <a:avLst/>
            </a:prstGeom>
            <a:solidFill>
              <a:srgbClr val="2191C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7" name="Группа 26">
            <a:extLst>
              <a:ext uri="{FF2B5EF4-FFF2-40B4-BE49-F238E27FC236}">
                <a16:creationId xmlns:a16="http://schemas.microsoft.com/office/drawing/2014/main" id="{409C83AA-7C31-4F01-99A3-B9D941353FE4}"/>
              </a:ext>
            </a:extLst>
          </p:cNvPr>
          <p:cNvGrpSpPr/>
          <p:nvPr userDrawn="1"/>
        </p:nvGrpSpPr>
        <p:grpSpPr>
          <a:xfrm>
            <a:off x="-69000" y="6583500"/>
            <a:ext cx="2844750" cy="274500"/>
            <a:chOff x="-35250" y="6583500"/>
            <a:chExt cx="2844750" cy="274500"/>
          </a:xfrm>
        </p:grpSpPr>
        <p:sp>
          <p:nvSpPr>
            <p:cNvPr id="28" name="Прямоугольник 27">
              <a:extLst>
                <a:ext uri="{FF2B5EF4-FFF2-40B4-BE49-F238E27FC236}">
                  <a16:creationId xmlns:a16="http://schemas.microsoft.com/office/drawing/2014/main" id="{31F3CD7D-983F-4060-8337-A23954D6CDF4}"/>
                </a:ext>
              </a:extLst>
            </p:cNvPr>
            <p:cNvSpPr/>
            <p:nvPr userDrawn="1"/>
          </p:nvSpPr>
          <p:spPr>
            <a:xfrm>
              <a:off x="-35250" y="6583500"/>
              <a:ext cx="2541000" cy="274500"/>
            </a:xfrm>
            <a:prstGeom prst="rect">
              <a:avLst/>
            </a:prstGeom>
            <a:solidFill>
              <a:srgbClr val="2191C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9" name="Блок-схема: объединение 28">
              <a:extLst>
                <a:ext uri="{FF2B5EF4-FFF2-40B4-BE49-F238E27FC236}">
                  <a16:creationId xmlns:a16="http://schemas.microsoft.com/office/drawing/2014/main" id="{AF2D8482-AB5B-4496-9ED4-C69853A1DFEF}"/>
                </a:ext>
              </a:extLst>
            </p:cNvPr>
            <p:cNvSpPr/>
            <p:nvPr userDrawn="1"/>
          </p:nvSpPr>
          <p:spPr>
            <a:xfrm rot="10800000">
              <a:off x="2202000" y="6583500"/>
              <a:ext cx="607500" cy="274500"/>
            </a:xfrm>
            <a:prstGeom prst="flowChartMerge">
              <a:avLst/>
            </a:prstGeom>
            <a:solidFill>
              <a:srgbClr val="2191C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30" name="Текст 18">
            <a:extLst>
              <a:ext uri="{FF2B5EF4-FFF2-40B4-BE49-F238E27FC236}">
                <a16:creationId xmlns:a16="http://schemas.microsoft.com/office/drawing/2014/main" id="{E72E958C-C475-41B5-937E-46FEA027572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62250" y="5586390"/>
            <a:ext cx="2086538" cy="947610"/>
          </a:xfr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32" name="Текст 18">
            <a:extLst>
              <a:ext uri="{FF2B5EF4-FFF2-40B4-BE49-F238E27FC236}">
                <a16:creationId xmlns:a16="http://schemas.microsoft.com/office/drawing/2014/main" id="{D1C827B0-45A2-484F-BB66-00CB8DD24433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3686737" y="5597640"/>
            <a:ext cx="2086538" cy="947610"/>
          </a:xfr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33" name="Текст 18">
            <a:extLst>
              <a:ext uri="{FF2B5EF4-FFF2-40B4-BE49-F238E27FC236}">
                <a16:creationId xmlns:a16="http://schemas.microsoft.com/office/drawing/2014/main" id="{026CA1D3-D999-4A98-8BD2-1061975B6CB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711225" y="5597640"/>
            <a:ext cx="2086538" cy="947610"/>
          </a:xfr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34" name="Текст 18">
            <a:extLst>
              <a:ext uri="{FF2B5EF4-FFF2-40B4-BE49-F238E27FC236}">
                <a16:creationId xmlns:a16="http://schemas.microsoft.com/office/drawing/2014/main" id="{BF3A0BD0-8227-4841-92AB-1553AE2A2F47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9735711" y="5597640"/>
            <a:ext cx="2086538" cy="947610"/>
          </a:xfr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25372739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02C8BD39-1AD3-49EC-AD88-8991F8046859}"/>
              </a:ext>
            </a:extLst>
          </p:cNvPr>
          <p:cNvSpPr/>
          <p:nvPr userDrawn="1"/>
        </p:nvSpPr>
        <p:spPr>
          <a:xfrm>
            <a:off x="0" y="0"/>
            <a:ext cx="12192000" cy="99000"/>
          </a:xfrm>
          <a:prstGeom prst="rect">
            <a:avLst/>
          </a:prstGeom>
          <a:solidFill>
            <a:srgbClr val="2191C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AE9FB482-CF5D-48DE-B265-E9EAA917DC52}"/>
              </a:ext>
            </a:extLst>
          </p:cNvPr>
          <p:cNvSpPr/>
          <p:nvPr userDrawn="1"/>
        </p:nvSpPr>
        <p:spPr>
          <a:xfrm>
            <a:off x="12450" y="6772425"/>
            <a:ext cx="12192000" cy="99000"/>
          </a:xfrm>
          <a:prstGeom prst="rect">
            <a:avLst/>
          </a:prstGeom>
          <a:solidFill>
            <a:srgbClr val="2191C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Рисунок 2">
            <a:extLst>
              <a:ext uri="{FF2B5EF4-FFF2-40B4-BE49-F238E27FC236}">
                <a16:creationId xmlns:a16="http://schemas.microsoft.com/office/drawing/2014/main" id="{BC8214BF-AB9F-4AF4-A384-AF76185EC8FB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20850" y="-575"/>
            <a:ext cx="5186362" cy="6858575"/>
          </a:xfrm>
        </p:spPr>
        <p:txBody>
          <a:bodyPr/>
          <a:lstStyle/>
          <a:p>
            <a:endParaRPr lang="ru-RU"/>
          </a:p>
        </p:txBody>
      </p:sp>
      <p:grpSp>
        <p:nvGrpSpPr>
          <p:cNvPr id="12" name="Группа 11">
            <a:extLst>
              <a:ext uri="{FF2B5EF4-FFF2-40B4-BE49-F238E27FC236}">
                <a16:creationId xmlns:a16="http://schemas.microsoft.com/office/drawing/2014/main" id="{C5AA7176-3A2C-49F1-9C4E-FE527AD17C8A}"/>
              </a:ext>
            </a:extLst>
          </p:cNvPr>
          <p:cNvGrpSpPr/>
          <p:nvPr userDrawn="1"/>
        </p:nvGrpSpPr>
        <p:grpSpPr>
          <a:xfrm>
            <a:off x="5207212" y="36075"/>
            <a:ext cx="2844750" cy="274500"/>
            <a:chOff x="5228062" y="49500"/>
            <a:chExt cx="2844750" cy="274500"/>
          </a:xfrm>
        </p:grpSpPr>
        <p:sp>
          <p:nvSpPr>
            <p:cNvPr id="10" name="Прямоугольник 9">
              <a:extLst>
                <a:ext uri="{FF2B5EF4-FFF2-40B4-BE49-F238E27FC236}">
                  <a16:creationId xmlns:a16="http://schemas.microsoft.com/office/drawing/2014/main" id="{6DD6CEFC-74C9-42E3-9A15-7E5AD03F1AB5}"/>
                </a:ext>
              </a:extLst>
            </p:cNvPr>
            <p:cNvSpPr/>
            <p:nvPr userDrawn="1"/>
          </p:nvSpPr>
          <p:spPr>
            <a:xfrm>
              <a:off x="5228062" y="49500"/>
              <a:ext cx="2541000" cy="274500"/>
            </a:xfrm>
            <a:prstGeom prst="rect">
              <a:avLst/>
            </a:prstGeom>
            <a:solidFill>
              <a:srgbClr val="2191C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1" name="Блок-схема: объединение 10">
              <a:extLst>
                <a:ext uri="{FF2B5EF4-FFF2-40B4-BE49-F238E27FC236}">
                  <a16:creationId xmlns:a16="http://schemas.microsoft.com/office/drawing/2014/main" id="{B05CC5AB-B2FE-45A2-8351-F7FAC24576A8}"/>
                </a:ext>
              </a:extLst>
            </p:cNvPr>
            <p:cNvSpPr/>
            <p:nvPr userDrawn="1"/>
          </p:nvSpPr>
          <p:spPr>
            <a:xfrm>
              <a:off x="7465312" y="49500"/>
              <a:ext cx="607500" cy="274500"/>
            </a:xfrm>
            <a:prstGeom prst="flowChartMerge">
              <a:avLst/>
            </a:prstGeom>
            <a:solidFill>
              <a:srgbClr val="2191C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6" name="Группа 15">
            <a:extLst>
              <a:ext uri="{FF2B5EF4-FFF2-40B4-BE49-F238E27FC236}">
                <a16:creationId xmlns:a16="http://schemas.microsoft.com/office/drawing/2014/main" id="{7E39241B-876E-4AED-942B-6E85AD20689C}"/>
              </a:ext>
            </a:extLst>
          </p:cNvPr>
          <p:cNvGrpSpPr/>
          <p:nvPr userDrawn="1"/>
        </p:nvGrpSpPr>
        <p:grpSpPr>
          <a:xfrm>
            <a:off x="9382650" y="6596925"/>
            <a:ext cx="2844750" cy="274500"/>
            <a:chOff x="9347250" y="6571200"/>
            <a:chExt cx="2844750" cy="274500"/>
          </a:xfrm>
        </p:grpSpPr>
        <p:sp>
          <p:nvSpPr>
            <p:cNvPr id="14" name="Прямоугольник 13">
              <a:extLst>
                <a:ext uri="{FF2B5EF4-FFF2-40B4-BE49-F238E27FC236}">
                  <a16:creationId xmlns:a16="http://schemas.microsoft.com/office/drawing/2014/main" id="{8B3513E3-026C-49C0-B81A-C96422514B45}"/>
                </a:ext>
              </a:extLst>
            </p:cNvPr>
            <p:cNvSpPr/>
            <p:nvPr userDrawn="1"/>
          </p:nvSpPr>
          <p:spPr>
            <a:xfrm>
              <a:off x="9651000" y="6571200"/>
              <a:ext cx="2541000" cy="274500"/>
            </a:xfrm>
            <a:prstGeom prst="rect">
              <a:avLst/>
            </a:prstGeom>
            <a:solidFill>
              <a:srgbClr val="2191C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5" name="Блок-схема: объединение 14">
              <a:extLst>
                <a:ext uri="{FF2B5EF4-FFF2-40B4-BE49-F238E27FC236}">
                  <a16:creationId xmlns:a16="http://schemas.microsoft.com/office/drawing/2014/main" id="{0B32E86A-746E-4797-A91A-A3FBCC6E9DF4}"/>
                </a:ext>
              </a:extLst>
            </p:cNvPr>
            <p:cNvSpPr/>
            <p:nvPr userDrawn="1"/>
          </p:nvSpPr>
          <p:spPr>
            <a:xfrm rot="10800000">
              <a:off x="9347250" y="6571200"/>
              <a:ext cx="607500" cy="274500"/>
            </a:xfrm>
            <a:prstGeom prst="flowChartMerge">
              <a:avLst/>
            </a:prstGeom>
            <a:solidFill>
              <a:srgbClr val="2191C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7" name="Заголовок 16">
            <a:extLst>
              <a:ext uri="{FF2B5EF4-FFF2-40B4-BE49-F238E27FC236}">
                <a16:creationId xmlns:a16="http://schemas.microsoft.com/office/drawing/2014/main" id="{F575B0D5-22DA-440E-9C31-B2A4DBC1DF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0" y="365125"/>
            <a:ext cx="5257800" cy="1325563"/>
          </a:xfrm>
        </p:spPr>
        <p:txBody>
          <a:bodyPr/>
          <a:lstStyle>
            <a:lvl1pPr>
              <a:defRPr b="1"/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19" name="Текст 18">
            <a:extLst>
              <a:ext uri="{FF2B5EF4-FFF2-40B4-BE49-F238E27FC236}">
                <a16:creationId xmlns:a16="http://schemas.microsoft.com/office/drawing/2014/main" id="{434E2D8C-514C-4478-9755-114A8D47B73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096000" y="2033588"/>
            <a:ext cx="5186363" cy="404971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40326691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CC583-3D21-4AAF-9AF3-3FB5AD7DB367}" type="datetimeFigureOut">
              <a:rPr lang="ru-RU" smtClean="0"/>
              <a:t>25.04.2024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C6B13-FA37-453B-9FCD-77DFEB918F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32483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CC583-3D21-4AAF-9AF3-3FB5AD7DB367}" type="datetimeFigureOut">
              <a:rPr lang="ru-RU" smtClean="0"/>
              <a:t>25.04.2024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C6B13-FA37-453B-9FCD-77DFEB918F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47399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CC583-3D21-4AAF-9AF3-3FB5AD7DB367}" type="datetimeFigureOut">
              <a:rPr lang="ru-RU" smtClean="0"/>
              <a:t>25.04.2024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C6B13-FA37-453B-9FCD-77DFEB918F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55298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CC583-3D21-4AAF-9AF3-3FB5AD7DB367}" type="datetimeFigureOut">
              <a:rPr lang="ru-RU" smtClean="0"/>
              <a:t>25.04.2024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C6B13-FA37-453B-9FCD-77DFEB918F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00171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CC583-3D21-4AAF-9AF3-3FB5AD7DB367}" type="datetimeFigureOut">
              <a:rPr lang="ru-RU" smtClean="0"/>
              <a:t>25.04.2024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C6B13-FA37-453B-9FCD-77DFEB918F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32963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CC583-3D21-4AAF-9AF3-3FB5AD7DB367}" type="datetimeFigureOut">
              <a:rPr lang="ru-RU" smtClean="0"/>
              <a:t>25.04.2024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C6B13-FA37-453B-9FCD-77DFEB918F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53235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CC583-3D21-4AAF-9AF3-3FB5AD7DB367}" type="datetimeFigureOut">
              <a:rPr lang="ru-RU" smtClean="0"/>
              <a:t>25.04.2024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C6B13-FA37-453B-9FCD-77DFEB918F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40330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hyperlink" Target="https://presentation-creation.ru/" TargetMode="Externa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5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30DCC583-3D21-4AAF-9AF3-3FB5AD7DB367}" type="datetimeFigureOut">
              <a:rPr lang="ru-RU" smtClean="0"/>
              <a:t>25.04.2024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B65C6B13-FA37-453B-9FCD-77DFEB918FA8}" type="slidenum">
              <a:rPr lang="ru-RU" smtClean="0"/>
              <a:t>‹#›</a:t>
            </a:fld>
            <a:endParaRPr lang="ru-RU"/>
          </a:p>
        </p:txBody>
      </p:sp>
      <p:pic>
        <p:nvPicPr>
          <p:cNvPr id="8" name="Рисунок 7">
            <a:hlinkClick r:id="rId26"/>
            <a:extLst>
              <a:ext uri="{FF2B5EF4-FFF2-40B4-BE49-F238E27FC236}">
                <a16:creationId xmlns:a16="http://schemas.microsoft.com/office/drawing/2014/main" id="{534E405A-6C36-4335-9DED-110908BED687}"/>
              </a:ext>
            </a:extLst>
          </p:cNvPr>
          <p:cNvPicPr>
            <a:picLocks noChangeAspect="1"/>
          </p:cNvPicPr>
          <p:nvPr userDrawn="1"/>
        </p:nvPicPr>
        <p:blipFill>
          <a:blip r:embed="rId27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194000" y="367393"/>
            <a:ext cx="757762" cy="757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05427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  <p:sldLayoutId id="2147483792" r:id="rId12"/>
    <p:sldLayoutId id="2147483793" r:id="rId13"/>
    <p:sldLayoutId id="2147483794" r:id="rId14"/>
    <p:sldLayoutId id="2147483795" r:id="rId15"/>
    <p:sldLayoutId id="2147483796" r:id="rId16"/>
    <p:sldLayoutId id="2147483797" r:id="rId17"/>
    <p:sldLayoutId id="2147483798" r:id="rId18"/>
    <p:sldLayoutId id="2147483799" r:id="rId19"/>
    <p:sldLayoutId id="2147483661" r:id="rId20"/>
    <p:sldLayoutId id="2147483665" r:id="rId21"/>
    <p:sldLayoutId id="2147483666" r:id="rId22"/>
    <p:sldLayoutId id="2147483662" r:id="rId23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9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9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9">
            <a:extLst>
              <a:ext uri="{FF2B5EF4-FFF2-40B4-BE49-F238E27FC236}">
                <a16:creationId xmlns:a16="http://schemas.microsoft.com/office/drawing/2014/main" id="{8E7EAC4F-4CA6-4923-B32A-5AC1D764DE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6000" y="1702504"/>
            <a:ext cx="10515600" cy="1613995"/>
          </a:xfrm>
        </p:spPr>
        <p:txBody>
          <a:bodyPr>
            <a:normAutofit fontScale="90000"/>
          </a:bodyPr>
          <a:lstStyle/>
          <a:p>
            <a:pPr lvl="0" fontAlgn="base">
              <a:lnSpc>
                <a:spcPct val="100000"/>
              </a:lnSpc>
              <a:spcAft>
                <a:spcPct val="0"/>
              </a:spcAft>
            </a:pPr>
            <a:r>
              <a:rPr lang="ru-RU" sz="36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Yu Gothic UI Semilight" panose="020B0400000000000000" pitchFamily="34" charset="-128"/>
                <a:cs typeface="Arial" panose="020B0604020202020204" pitchFamily="34" charset="0"/>
              </a:rPr>
              <a:t>Об итогах работы ТЕРРИТОРИАЛЬНОГО ФОНДА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Yu Gothic UI Semilight" panose="020B0400000000000000" pitchFamily="34" charset="-128"/>
                <a:cs typeface="Arial" panose="020B0604020202020204" pitchFamily="34" charset="0"/>
              </a:rPr>
              <a:t> </a:t>
            </a:r>
            <a:r>
              <a:rPr lang="ru-RU" sz="36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Yu Gothic UI Semilight" panose="020B0400000000000000" pitchFamily="34" charset="-128"/>
                <a:cs typeface="Arial" panose="020B0604020202020204" pitchFamily="34" charset="0"/>
              </a:rPr>
              <a:t>обязательного медицинского страхования Республики Тыва </a:t>
            </a:r>
            <a:br>
              <a:rPr lang="ru-RU" sz="36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Yu Gothic UI Semilight" panose="020B0400000000000000" pitchFamily="34" charset="-128"/>
                <a:cs typeface="Arial" panose="020B0604020202020204" pitchFamily="34" charset="0"/>
              </a:rPr>
            </a:b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Yu Gothic UI Semilight" panose="020B0400000000000000" pitchFamily="34" charset="-128"/>
                <a:cs typeface="Arial" panose="020B0604020202020204" pitchFamily="34" charset="0"/>
              </a:rPr>
              <a:t>з</a:t>
            </a:r>
            <a:r>
              <a:rPr lang="ru-RU" sz="36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Yu Gothic UI Semilight" panose="020B0400000000000000" pitchFamily="34" charset="-128"/>
                <a:cs typeface="Arial" panose="020B0604020202020204" pitchFamily="34" charset="0"/>
              </a:rPr>
              <a:t>а 2023 год и задачах на 2024 год</a:t>
            </a:r>
          </a:p>
        </p:txBody>
      </p:sp>
      <p:sp>
        <p:nvSpPr>
          <p:cNvPr id="11" name="Подзаголовок 10">
            <a:extLst>
              <a:ext uri="{FF2B5EF4-FFF2-40B4-BE49-F238E27FC236}">
                <a16:creationId xmlns:a16="http://schemas.microsoft.com/office/drawing/2014/main" id="{AF29B94B-341B-4130-A56C-69AFAE243B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6000" y="4964892"/>
            <a:ext cx="4205400" cy="1020572"/>
          </a:xfrm>
        </p:spPr>
        <p:txBody>
          <a:bodyPr>
            <a:normAutofit/>
          </a:bodyPr>
          <a:lstStyle/>
          <a:p>
            <a:pPr marL="0" lvl="0" indent="0" algn="l" eaLnBrk="0" fontAlgn="base" hangingPunct="0">
              <a:lnSpc>
                <a:spcPct val="170000"/>
              </a:lnSpc>
              <a:spcBef>
                <a:spcPct val="20000"/>
              </a:spcBef>
              <a:spcAft>
                <a:spcPct val="0"/>
              </a:spcAft>
              <a:buClr>
                <a:srgbClr val="31B6FD"/>
              </a:buClr>
              <a:buSzPct val="100000"/>
              <a:buNone/>
            </a:pPr>
            <a:r>
              <a:rPr lang="ru-RU" sz="1800" b="1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ea typeface="Yu Gothic UI Semilight" panose="020B0400000000000000" pitchFamily="34" charset="-128"/>
                <a:cs typeface="Arial" panose="020B0604020202020204" pitchFamily="34" charset="0"/>
              </a:rPr>
              <a:t>Кужугет</a:t>
            </a:r>
            <a:r>
              <a:rPr lang="ru-RU" sz="18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ea typeface="Yu Gothic UI Semilight" panose="020B0400000000000000" pitchFamily="34" charset="-128"/>
                <a:cs typeface="Arial" panose="020B0604020202020204" pitchFamily="34" charset="0"/>
              </a:rPr>
              <a:t> </a:t>
            </a:r>
            <a:r>
              <a:rPr lang="ru-RU" sz="1800" b="1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ea typeface="Yu Gothic UI Semilight" panose="020B0400000000000000" pitchFamily="34" charset="-128"/>
                <a:cs typeface="Arial" panose="020B0604020202020204" pitchFamily="34" charset="0"/>
              </a:rPr>
              <a:t>Шолбан</a:t>
            </a:r>
            <a:r>
              <a:rPr lang="ru-RU" sz="18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ea typeface="Yu Gothic UI Semilight" panose="020B0400000000000000" pitchFamily="34" charset="-128"/>
                <a:cs typeface="Arial" panose="020B0604020202020204" pitchFamily="34" charset="0"/>
              </a:rPr>
              <a:t> Артемович</a:t>
            </a:r>
            <a:endParaRPr lang="ru-RU" sz="1600" b="1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ea typeface="Yu Gothic UI Semilight" panose="020B0400000000000000" pitchFamily="34" charset="-128"/>
              <a:cs typeface="Arial" panose="020B0604020202020204" pitchFamily="34" charset="0"/>
            </a:endParaRPr>
          </a:p>
          <a:p>
            <a:pPr marL="0" lvl="0" indent="0" algn="l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rgbClr val="31B6FD"/>
              </a:buClr>
              <a:buSzPct val="100000"/>
              <a:buNone/>
            </a:pPr>
            <a:r>
              <a:rPr lang="ru-RU" sz="16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ea typeface="Yu Gothic UI Semilight" panose="020B0400000000000000" pitchFamily="34" charset="-128"/>
                <a:cs typeface="Arial" panose="020B0604020202020204" pitchFamily="34" charset="0"/>
              </a:rPr>
              <a:t>директор ТФОМС Республики Тыва</a:t>
            </a:r>
          </a:p>
          <a:p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F7CFC1E0-04B4-4DF4-880F-E699422B9A4B}"/>
              </a:ext>
            </a:extLst>
          </p:cNvPr>
          <p:cNvSpPr/>
          <p:nvPr/>
        </p:nvSpPr>
        <p:spPr>
          <a:xfrm>
            <a:off x="0" y="0"/>
            <a:ext cx="12192000" cy="99000"/>
          </a:xfrm>
          <a:prstGeom prst="rect">
            <a:avLst/>
          </a:prstGeom>
          <a:solidFill>
            <a:srgbClr val="2191C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5A8F3379-E67C-4B72-84CA-BF535167ECA6}"/>
              </a:ext>
            </a:extLst>
          </p:cNvPr>
          <p:cNvSpPr/>
          <p:nvPr/>
        </p:nvSpPr>
        <p:spPr>
          <a:xfrm>
            <a:off x="0" y="6759000"/>
            <a:ext cx="12192000" cy="99000"/>
          </a:xfrm>
          <a:prstGeom prst="rect">
            <a:avLst/>
          </a:prstGeom>
          <a:solidFill>
            <a:srgbClr val="2191C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15" name="Группа 14">
            <a:extLst>
              <a:ext uri="{FF2B5EF4-FFF2-40B4-BE49-F238E27FC236}">
                <a16:creationId xmlns:a16="http://schemas.microsoft.com/office/drawing/2014/main" id="{007CF127-4088-463B-9FF9-7846F45FB650}"/>
              </a:ext>
            </a:extLst>
          </p:cNvPr>
          <p:cNvGrpSpPr/>
          <p:nvPr/>
        </p:nvGrpSpPr>
        <p:grpSpPr>
          <a:xfrm>
            <a:off x="9347250" y="37980"/>
            <a:ext cx="2844750" cy="286020"/>
            <a:chOff x="9347250" y="37980"/>
            <a:chExt cx="2844750" cy="286020"/>
          </a:xfrm>
        </p:grpSpPr>
        <p:sp>
          <p:nvSpPr>
            <p:cNvPr id="16" name="Прямоугольник 15">
              <a:extLst>
                <a:ext uri="{FF2B5EF4-FFF2-40B4-BE49-F238E27FC236}">
                  <a16:creationId xmlns:a16="http://schemas.microsoft.com/office/drawing/2014/main" id="{C820479F-3D54-4A8D-B7C0-FD8BAB64BB3F}"/>
                </a:ext>
              </a:extLst>
            </p:cNvPr>
            <p:cNvSpPr/>
            <p:nvPr userDrawn="1"/>
          </p:nvSpPr>
          <p:spPr>
            <a:xfrm>
              <a:off x="9651000" y="49500"/>
              <a:ext cx="2541000" cy="274500"/>
            </a:xfrm>
            <a:prstGeom prst="rect">
              <a:avLst/>
            </a:prstGeom>
            <a:solidFill>
              <a:srgbClr val="2191C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7" name="Блок-схема: объединение 16">
              <a:extLst>
                <a:ext uri="{FF2B5EF4-FFF2-40B4-BE49-F238E27FC236}">
                  <a16:creationId xmlns:a16="http://schemas.microsoft.com/office/drawing/2014/main" id="{B582E1CD-4706-48AF-9A34-9F54D5177C5D}"/>
                </a:ext>
              </a:extLst>
            </p:cNvPr>
            <p:cNvSpPr/>
            <p:nvPr userDrawn="1"/>
          </p:nvSpPr>
          <p:spPr>
            <a:xfrm>
              <a:off x="9347250" y="37980"/>
              <a:ext cx="607500" cy="274500"/>
            </a:xfrm>
            <a:prstGeom prst="flowChartMerge">
              <a:avLst/>
            </a:prstGeom>
            <a:solidFill>
              <a:srgbClr val="2191C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8" name="Группа 17">
            <a:extLst>
              <a:ext uri="{FF2B5EF4-FFF2-40B4-BE49-F238E27FC236}">
                <a16:creationId xmlns:a16="http://schemas.microsoft.com/office/drawing/2014/main" id="{71A15713-6F86-4436-A01D-BCBAAEEBBD1B}"/>
              </a:ext>
            </a:extLst>
          </p:cNvPr>
          <p:cNvGrpSpPr/>
          <p:nvPr/>
        </p:nvGrpSpPr>
        <p:grpSpPr>
          <a:xfrm>
            <a:off x="-35250" y="6583500"/>
            <a:ext cx="2844750" cy="274500"/>
            <a:chOff x="-35250" y="6583500"/>
            <a:chExt cx="2844750" cy="274500"/>
          </a:xfrm>
        </p:grpSpPr>
        <p:sp>
          <p:nvSpPr>
            <p:cNvPr id="19" name="Прямоугольник 18">
              <a:extLst>
                <a:ext uri="{FF2B5EF4-FFF2-40B4-BE49-F238E27FC236}">
                  <a16:creationId xmlns:a16="http://schemas.microsoft.com/office/drawing/2014/main" id="{E3F0F0A3-967A-4525-9622-587DF8FB0754}"/>
                </a:ext>
              </a:extLst>
            </p:cNvPr>
            <p:cNvSpPr/>
            <p:nvPr userDrawn="1"/>
          </p:nvSpPr>
          <p:spPr>
            <a:xfrm>
              <a:off x="-35250" y="6583500"/>
              <a:ext cx="2541000" cy="274500"/>
            </a:xfrm>
            <a:prstGeom prst="rect">
              <a:avLst/>
            </a:prstGeom>
            <a:solidFill>
              <a:srgbClr val="2191C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0" name="Блок-схема: объединение 19">
              <a:extLst>
                <a:ext uri="{FF2B5EF4-FFF2-40B4-BE49-F238E27FC236}">
                  <a16:creationId xmlns:a16="http://schemas.microsoft.com/office/drawing/2014/main" id="{FD653D20-87A3-4A65-9DB0-1DE7E7DD3858}"/>
                </a:ext>
              </a:extLst>
            </p:cNvPr>
            <p:cNvSpPr/>
            <p:nvPr userDrawn="1"/>
          </p:nvSpPr>
          <p:spPr>
            <a:xfrm rot="10800000">
              <a:off x="2202000" y="6583500"/>
              <a:ext cx="607500" cy="274500"/>
            </a:xfrm>
            <a:prstGeom prst="flowChartMerge">
              <a:avLst/>
            </a:prstGeom>
            <a:solidFill>
              <a:srgbClr val="2191C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21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00" y="99000"/>
            <a:ext cx="1416425" cy="8036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122676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461000" y="459000"/>
            <a:ext cx="9225000" cy="993875"/>
          </a:xfrm>
        </p:spPr>
        <p:txBody>
          <a:bodyPr>
            <a:noAutofit/>
          </a:bodyPr>
          <a:lstStyle/>
          <a:p>
            <a:pPr lvl="3" algn="ctr"/>
            <a:r>
              <a:rPr lang="ru-RU" sz="20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ДАННЫЕ  О ВЫЯВЛЕННЫХ НАРУШЕНИЯХ В ИСПОЛЬЗОВАНИИ СРЕДСТВ  ОМС ПО РЕЗУЛЬТАТАМ КОМПЛЕКСНЫХ  ПРОВЕРОК, ПРОВЕДЕННЫХ ЗА  2023 ГОД, </a:t>
            </a:r>
            <a:r>
              <a:rPr lang="ru-RU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ТЫС. РУБЛЕЙ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Объект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88633055"/>
              </p:ext>
            </p:extLst>
          </p:nvPr>
        </p:nvGraphicFramePr>
        <p:xfrm>
          <a:off x="651000" y="1359000"/>
          <a:ext cx="11160000" cy="51470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696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133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596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0234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5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55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Медицинские организации</a:t>
                      </a:r>
                    </a:p>
                    <a:p>
                      <a:pPr algn="ctr"/>
                      <a:endParaRPr lang="ru-RU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ru-RU" sz="14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Нецелевого использования, тыс. руб.</a:t>
                      </a: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ru-RU" sz="14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Неэффективного использования, тыс. руб.</a:t>
                      </a: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ru-RU" sz="14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Неправомерного использования, тыс. руб.</a:t>
                      </a: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ru-RU" sz="14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Сумма, тыс. руб.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873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ГБУЗ РТ «</a:t>
                      </a:r>
                      <a:r>
                        <a:rPr lang="ru-RU" sz="1400" kern="12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Кызылская</a:t>
                      </a:r>
                      <a:r>
                        <a:rPr lang="ru-RU" sz="1400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ЦКБ»</a:t>
                      </a:r>
                      <a:endParaRPr lang="ru-RU" sz="14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1 760,9</a:t>
                      </a: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ru-RU" sz="1400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r>
                        <a:rPr lang="ru-RU" sz="1400" kern="1200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181,5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ru-RU" sz="1400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921,1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5 863,5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873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ГБУЗ РТ «Бай-</a:t>
                      </a:r>
                      <a:r>
                        <a:rPr lang="ru-RU" sz="1400" kern="12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Тайгинская</a:t>
                      </a:r>
                      <a:r>
                        <a:rPr lang="ru-RU" sz="1400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ЦКБ»</a:t>
                      </a:r>
                      <a:endParaRPr lang="ru-RU" sz="14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ru-RU" sz="1400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1 566,3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endParaRPr lang="ru-RU" sz="14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1 566,3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54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ГБУЗ РТ «Республиканский онкологический диспансер» </a:t>
                      </a:r>
                      <a:endParaRPr lang="ru-RU" sz="14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98,2</a:t>
                      </a: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ru-RU" sz="1400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5 347,6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ru-RU" sz="1400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5 445,8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873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ГБУЗ РТ «</a:t>
                      </a:r>
                      <a:r>
                        <a:rPr lang="ru-RU" sz="1400" kern="12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Каа-Хемская</a:t>
                      </a:r>
                      <a:r>
                        <a:rPr lang="ru-RU" sz="1400" kern="1200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ЦКБ</a:t>
                      </a:r>
                      <a:r>
                        <a:rPr lang="ru-RU" sz="1400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»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ru-RU" sz="1400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708,2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ru-RU" sz="1400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593,6 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1 301,8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873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ГБУЗ РТ «</a:t>
                      </a:r>
                      <a:r>
                        <a:rPr lang="ru-RU" sz="1400" kern="12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Тандынская</a:t>
                      </a:r>
                      <a:r>
                        <a:rPr lang="ru-RU" sz="1400" kern="1200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ЦКБ</a:t>
                      </a:r>
                      <a:r>
                        <a:rPr lang="ru-RU" sz="1400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» РТ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15,4</a:t>
                      </a: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15,4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873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ГБУЗ РТ «Перинатальный центр РТ»</a:t>
                      </a:r>
                      <a:endParaRPr lang="ru-RU" sz="14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ru-RU" sz="1400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471,10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36 514,6</a:t>
                      </a: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ru-RU" sz="1400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ru-RU" sz="1400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36 985,7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873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ГБУЗ РТ «Пий-</a:t>
                      </a:r>
                      <a:r>
                        <a:rPr lang="ru-RU" sz="1400" kern="12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Хемская</a:t>
                      </a:r>
                      <a:r>
                        <a:rPr lang="ru-RU" sz="1400" kern="1200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ЦКБ</a:t>
                      </a:r>
                      <a:r>
                        <a:rPr lang="ru-RU" sz="1400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»</a:t>
                      </a:r>
                      <a:endParaRPr lang="ru-RU" sz="14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ru-RU" sz="1400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1 398,2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53,9</a:t>
                      </a: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ru-RU" sz="1400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81,9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1 534,0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873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ГБУЗ РТ «Тес-</a:t>
                      </a:r>
                      <a:r>
                        <a:rPr lang="ru-RU" sz="1400" kern="12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Хемская</a:t>
                      </a:r>
                      <a:r>
                        <a:rPr lang="ru-RU" sz="1400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ЦКБ»</a:t>
                      </a:r>
                      <a:endParaRPr lang="ru-RU" sz="14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ru-RU" sz="1400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699,4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17,2</a:t>
                      </a: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ru-RU" sz="1400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583,5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1 300,1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873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ГБУЗ РТ «</a:t>
                      </a:r>
                      <a:r>
                        <a:rPr lang="ru-RU" sz="1400" kern="12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Эрзинская</a:t>
                      </a:r>
                      <a:r>
                        <a:rPr lang="ru-RU" sz="1400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ЦКБ»</a:t>
                      </a:r>
                      <a:endParaRPr lang="ru-RU" sz="14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ru-RU" sz="1400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1 006,6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1 006,6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873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ГБУЗ РТ «</a:t>
                      </a:r>
                      <a:r>
                        <a:rPr lang="ru-RU" sz="1400" kern="12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Монгун-Тайгинская</a:t>
                      </a:r>
                      <a:r>
                        <a:rPr lang="ru-RU" sz="1400" kern="1200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ЦКБ</a:t>
                      </a:r>
                      <a:r>
                        <a:rPr lang="ru-RU" sz="1400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»</a:t>
                      </a:r>
                      <a:endParaRPr lang="ru-RU" sz="14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109,1</a:t>
                      </a: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102,3</a:t>
                      </a: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211,4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8967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ГБУЗ РТ «</a:t>
                      </a:r>
                      <a:r>
                        <a:rPr lang="ru-RU" sz="1400" kern="12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Овюрская</a:t>
                      </a:r>
                      <a:r>
                        <a:rPr lang="ru-RU" sz="1400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ЦКБ»</a:t>
                      </a:r>
                      <a:endParaRPr lang="ru-RU" sz="14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11,4</a:t>
                      </a: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ru-RU" sz="1400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120,6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132,0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2111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ГБУЗ РТ «Республиканская</a:t>
                      </a:r>
                      <a:r>
                        <a:rPr lang="ru-RU" sz="1400" kern="1200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детская больница</a:t>
                      </a:r>
                      <a:r>
                        <a:rPr lang="ru-RU" sz="1400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»</a:t>
                      </a:r>
                      <a:endParaRPr lang="ru-RU" sz="14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ru-RU" sz="1400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2 433,5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ru-RU" sz="1400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2 433,5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8873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Итого:</a:t>
                      </a:r>
                      <a:endParaRPr lang="ru-RU" sz="1400" b="1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10 262,9</a:t>
                      </a:r>
                      <a:endParaRPr lang="ru-RU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45 829,0</a:t>
                      </a:r>
                      <a:endParaRPr lang="ru-RU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1 704,2</a:t>
                      </a:r>
                      <a:endParaRPr lang="ru-RU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57 796,1</a:t>
                      </a:r>
                      <a:endParaRPr lang="ru-RU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pic>
        <p:nvPicPr>
          <p:cNvPr id="5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00" y="99000"/>
            <a:ext cx="1416425" cy="8036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237788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36000" y="365125"/>
            <a:ext cx="10485000" cy="903875"/>
          </a:xfrm>
        </p:spPr>
        <p:txBody>
          <a:bodyPr>
            <a:normAutofit fontScale="90000"/>
          </a:bodyPr>
          <a:lstStyle/>
          <a:p>
            <a:r>
              <a:rPr lang="ru-RU" sz="20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результатам проверок использования средств НСЗ </a:t>
            </a:r>
            <a:r>
              <a:rPr lang="en-US" sz="20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0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0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ТФОМС Республики Тыва выявлено нецелевое использование в общей сумме 603,6 тыс. рублей,</a:t>
            </a:r>
            <a:r>
              <a:rPr lang="ru-RU" sz="16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в том числе:</a:t>
            </a:r>
          </a:p>
        </p:txBody>
      </p:sp>
      <p:pic>
        <p:nvPicPr>
          <p:cNvPr id="4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00" y="99000"/>
            <a:ext cx="1416425" cy="8036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" name="Объект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78749391"/>
              </p:ext>
            </p:extLst>
          </p:nvPr>
        </p:nvGraphicFramePr>
        <p:xfrm>
          <a:off x="2091000" y="1674000"/>
          <a:ext cx="8229600" cy="29523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229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066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7606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ru-RU" sz="14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Наименование медицинского</a:t>
                      </a:r>
                      <a:r>
                        <a:rPr lang="ru-RU" sz="14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учреждения</a:t>
                      </a:r>
                      <a:endParaRPr lang="ru-RU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9" marR="91439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ru-RU" sz="14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Сумма нецелевого расходования, тыс. руб.</a:t>
                      </a:r>
                    </a:p>
                  </a:txBody>
                  <a:tcPr marL="91439" marR="91439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525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ГБУЗ РТ «Пий-</a:t>
                      </a:r>
                      <a:r>
                        <a:rPr lang="ru-RU" sz="1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Хемская</a:t>
                      </a:r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ЦКБ»</a:t>
                      </a:r>
                      <a:endParaRPr lang="ru-RU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9" marR="91439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506,9</a:t>
                      </a:r>
                      <a:endParaRPr lang="ru-RU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9" marR="91439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525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ГБУЗ РТ «Республиканская детская больница»</a:t>
                      </a:r>
                      <a:endParaRPr lang="ru-RU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9" marR="91439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58,2</a:t>
                      </a:r>
                      <a:endParaRPr lang="ru-RU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9" marR="91439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525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ГБУЗ РТ «Перинатальный</a:t>
                      </a:r>
                      <a:r>
                        <a:rPr lang="ru-RU" sz="14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центр РТ»</a:t>
                      </a:r>
                      <a:endParaRPr lang="ru-RU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9" marR="91439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35,0</a:t>
                      </a:r>
                      <a:endParaRPr lang="ru-RU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9" marR="91439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525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ГБУЗ РТ</a:t>
                      </a:r>
                      <a:r>
                        <a:rPr lang="ru-RU" sz="14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«</a:t>
                      </a:r>
                      <a:r>
                        <a:rPr lang="ru-RU" sz="1400" baseline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Ресонкодиспансер</a:t>
                      </a:r>
                      <a:r>
                        <a:rPr lang="ru-RU" sz="14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»</a:t>
                      </a:r>
                      <a:endParaRPr lang="ru-RU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9" marR="91439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3,5</a:t>
                      </a:r>
                      <a:endParaRPr lang="ru-RU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9" marR="91439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525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</a:t>
                      </a:r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Итого: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9" marR="91439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603,6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9" marR="91439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53572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>
            <a:extLst>
              <a:ext uri="{FF2B5EF4-FFF2-40B4-BE49-F238E27FC236}">
                <a16:creationId xmlns:a16="http://schemas.microsoft.com/office/drawing/2014/main" id="{D56D9EBD-8C6F-4A2F-89A5-2E6438D266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31000" y="414000"/>
            <a:ext cx="604133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indent="450850" algn="just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altLang="ru-RU" sz="2000" b="1" i="0" u="none" strike="noStrike" cap="none" normalizeH="0" baseline="0" dirty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Arial" panose="020B0604020202020204" pitchFamily="34" charset="0"/>
                <a:ea typeface="Yu Gothic UI Semilight" panose="020B0400000000000000" pitchFamily="34" charset="-128"/>
                <a:cs typeface="Arial" panose="020B0604020202020204" pitchFamily="34" charset="0"/>
              </a:rPr>
              <a:t>НОВАЦИИ </a:t>
            </a:r>
            <a:r>
              <a:rPr lang="ru-RU" altLang="ru-RU" sz="20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Yu Gothic UI Semilight" panose="020B0400000000000000" pitchFamily="34" charset="-128"/>
                <a:cs typeface="Arial" panose="020B0604020202020204" pitchFamily="34" charset="0"/>
              </a:rPr>
              <a:t>ПРОГРАММЫ ОМС В 2024 ГОДУ</a:t>
            </a:r>
          </a:p>
        </p:txBody>
      </p:sp>
      <p:graphicFrame>
        <p:nvGraphicFramePr>
          <p:cNvPr id="4" name="Таблица 10">
            <a:extLst>
              <a:ext uri="{FF2B5EF4-FFF2-40B4-BE49-F238E27FC236}">
                <a16:creationId xmlns:a16="http://schemas.microsoft.com/office/drawing/2014/main" id="{DC5F91AE-2DED-47F1-8EE2-89FBF1C82D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7569093"/>
              </p:ext>
            </p:extLst>
          </p:nvPr>
        </p:nvGraphicFramePr>
        <p:xfrm>
          <a:off x="616929" y="1314001"/>
          <a:ext cx="10879071" cy="3189153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734452">
                  <a:extLst>
                    <a:ext uri="{9D8B030D-6E8A-4147-A177-3AD203B41FA5}">
                      <a16:colId xmlns:a16="http://schemas.microsoft.com/office/drawing/2014/main" val="2469170558"/>
                    </a:ext>
                  </a:extLst>
                </a:gridCol>
                <a:gridCol w="10144619">
                  <a:extLst>
                    <a:ext uri="{9D8B030D-6E8A-4147-A177-3AD203B41FA5}">
                      <a16:colId xmlns:a16="http://schemas.microsoft.com/office/drawing/2014/main" val="2819488790"/>
                    </a:ext>
                  </a:extLst>
                </a:gridCol>
              </a:tblGrid>
              <a:tr h="57821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Yu Gothic UI Semilight" panose="020B0400000000000000" pitchFamily="34" charset="-128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50855" marR="50855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Yu Gothic UI Semilight" panose="020B0400000000000000" pitchFamily="34" charset="-128"/>
                          <a:cs typeface="Arial" panose="020B0604020202020204" pitchFamily="34" charset="0"/>
                        </a:rPr>
                        <a:t>Предусмотрена диспансеризация для оценки репродуктивного здоровья</a:t>
                      </a:r>
                    </a:p>
                  </a:txBody>
                  <a:tcPr marL="50855" marR="50855" marT="0" marB="0" anchor="ctr"/>
                </a:tc>
                <a:extLst>
                  <a:ext uri="{0D108BD9-81ED-4DB2-BD59-A6C34878D82A}">
                    <a16:rowId xmlns:a16="http://schemas.microsoft.com/office/drawing/2014/main" val="514094447"/>
                  </a:ext>
                </a:extLst>
              </a:tr>
              <a:tr h="57821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Yu Gothic UI Semilight" panose="020B0400000000000000" pitchFamily="34" charset="-128"/>
                        <a:cs typeface="Arial" panose="020B0604020202020204" pitchFamily="34" charset="0"/>
                      </a:endParaRPr>
                    </a:p>
                  </a:txBody>
                  <a:tcPr marL="50855" marR="50855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Yu Gothic UI Semilight" panose="020B0400000000000000" pitchFamily="34" charset="-128"/>
                          <a:cs typeface="Arial" panose="020B0604020202020204" pitchFamily="34" charset="0"/>
                        </a:rPr>
                        <a:t>Возможность получения консультаций медицинским психологом: пациентам из числа ветеранов боевых действий; лиц, состоящих на диспансерном наблюдении; женщин в период беременности, родов и послеродовой период </a:t>
                      </a:r>
                    </a:p>
                  </a:txBody>
                  <a:tcPr marL="50855" marR="50855" marT="0" marB="0" anchor="ctr"/>
                </a:tc>
                <a:extLst>
                  <a:ext uri="{0D108BD9-81ED-4DB2-BD59-A6C34878D82A}">
                    <a16:rowId xmlns:a16="http://schemas.microsoft.com/office/drawing/2014/main" val="2930289125"/>
                  </a:ext>
                </a:extLst>
              </a:tr>
              <a:tr h="78623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Yu Gothic UI Semilight" panose="020B0400000000000000" pitchFamily="34" charset="-128"/>
                        <a:cs typeface="Arial" panose="020B0604020202020204" pitchFamily="34" charset="0"/>
                      </a:endParaRPr>
                    </a:p>
                  </a:txBody>
                  <a:tcPr marL="50855" marR="50855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Медицинская реабилитация включает, в том числе продолжительную медицинскую реабилитацию для ветеранов боевых действий, принимавших участие в специальной военной операции, уволенным с военной службы</a:t>
                      </a:r>
                    </a:p>
                  </a:txBody>
                  <a:tcPr marL="50855" marR="50855" marT="0" marB="0" anchor="ctr"/>
                </a:tc>
                <a:extLst>
                  <a:ext uri="{0D108BD9-81ED-4DB2-BD59-A6C34878D82A}">
                    <a16:rowId xmlns:a16="http://schemas.microsoft.com/office/drawing/2014/main" val="2423666535"/>
                  </a:ext>
                </a:extLst>
              </a:tr>
              <a:tr h="57821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Yu Gothic UI Semilight" panose="020B0400000000000000" pitchFamily="34" charset="-128"/>
                        <a:cs typeface="Arial" panose="020B0604020202020204" pitchFamily="34" charset="0"/>
                      </a:endParaRPr>
                    </a:p>
                  </a:txBody>
                  <a:tcPr marL="50855" marR="50855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Yu Gothic UI Semilight" panose="020B0400000000000000" pitchFamily="34" charset="-128"/>
                          <a:cs typeface="Arial" panose="020B0604020202020204" pitchFamily="34" charset="0"/>
                        </a:rPr>
                        <a:t>Установлен контроль за проведением молекулярно-генетических исследований при проведении химиотерапии отдельными </a:t>
                      </a:r>
                      <a:r>
                        <a:rPr lang="ru-RU" sz="1400" b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Yu Gothic UI Semilight" panose="020B0400000000000000" pitchFamily="34" charset="-128"/>
                          <a:cs typeface="Arial" panose="020B0604020202020204" pitchFamily="34" charset="0"/>
                        </a:rPr>
                        <a:t>таргетными</a:t>
                      </a: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Yu Gothic UI Semilight" panose="020B0400000000000000" pitchFamily="34" charset="-128"/>
                          <a:cs typeface="Arial" panose="020B0604020202020204" pitchFamily="34" charset="0"/>
                        </a:rPr>
                        <a:t> препаратами</a:t>
                      </a:r>
                    </a:p>
                  </a:txBody>
                  <a:tcPr marL="50855" marR="50855" marT="0" marB="0" anchor="ctr"/>
                </a:tc>
                <a:extLst>
                  <a:ext uri="{0D108BD9-81ED-4DB2-BD59-A6C34878D82A}">
                    <a16:rowId xmlns:a16="http://schemas.microsoft.com/office/drawing/2014/main" val="3746217054"/>
                  </a:ext>
                </a:extLst>
              </a:tr>
              <a:tr h="57821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Yu Gothic UI Semilight" panose="020B0400000000000000" pitchFamily="34" charset="-128"/>
                        <a:cs typeface="Arial" panose="020B0604020202020204" pitchFamily="34" charset="0"/>
                      </a:endParaRPr>
                    </a:p>
                  </a:txBody>
                  <a:tcPr marL="50855" marR="50855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Yu Gothic UI Semilight" panose="020B0400000000000000" pitchFamily="34" charset="-128"/>
                          <a:cs typeface="Arial" panose="020B0604020202020204" pitchFamily="34" charset="0"/>
                        </a:rPr>
                        <a:t>Структура тарифа на оплату медицинской помощи включает в себя, в том числе расходы на приобретение основных средств (оборудование, производственный и хозяйственный инвентарь) стоимостью до четырехсот (400) тысяч рублей за единицу</a:t>
                      </a:r>
                    </a:p>
                  </a:txBody>
                  <a:tcPr marL="50855" marR="50855" marT="0" marB="0" anchor="ctr"/>
                </a:tc>
                <a:extLst>
                  <a:ext uri="{0D108BD9-81ED-4DB2-BD59-A6C34878D82A}">
                    <a16:rowId xmlns:a16="http://schemas.microsoft.com/office/drawing/2014/main" val="761067830"/>
                  </a:ext>
                </a:extLst>
              </a:tr>
            </a:tbl>
          </a:graphicData>
        </a:graphic>
      </p:graphicFrame>
      <p:pic>
        <p:nvPicPr>
          <p:cNvPr id="5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00" y="99000"/>
            <a:ext cx="1416425" cy="8036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6" name="Таблица 9">
            <a:extLst>
              <a:ext uri="{FF2B5EF4-FFF2-40B4-BE49-F238E27FC236}">
                <a16:creationId xmlns:a16="http://schemas.microsoft.com/office/drawing/2014/main" id="{13415A43-B0A5-4894-9239-8BE39C7B435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337801"/>
              </p:ext>
            </p:extLst>
          </p:nvPr>
        </p:nvGraphicFramePr>
        <p:xfrm>
          <a:off x="616929" y="4869000"/>
          <a:ext cx="10879071" cy="8601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79071">
                  <a:extLst>
                    <a:ext uri="{9D8B030D-6E8A-4147-A177-3AD203B41FA5}">
                      <a16:colId xmlns:a16="http://schemas.microsoft.com/office/drawing/2014/main" val="2516825791"/>
                    </a:ext>
                  </a:extLst>
                </a:gridCol>
              </a:tblGrid>
              <a:tr h="718759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Yu Gothic UI Semilight" panose="020B0400000000000000" pitchFamily="34" charset="-128"/>
                          <a:cs typeface="Arial" panose="020B0604020202020204" pitchFamily="34" charset="0"/>
                        </a:rPr>
                        <a:t>После завершения участия медицинской организации в реализации Программы и исполнения медицинской организацией всех обязательств по ОМС,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Yu Gothic UI Semilight" panose="020B0400000000000000" pitchFamily="34" charset="-128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Yu Gothic UI Semilight" panose="020B0400000000000000" pitchFamily="34" charset="-128"/>
                          <a:cs typeface="Arial" panose="020B0604020202020204" pitchFamily="34" charset="0"/>
                        </a:rPr>
                        <a:t>а также при отсутствии у медицинской организации просроченной кредиторской задолженности, допускается использование медицинской организацией средств ОМС, полученных за оказанную медицинскую помощь, по направлениям расходования и в размере, которые определяются учредителем медицинской организации, за исключением расходов, предусмотренных ч. 7.1 статьи 35 Федерального закона № 326-ФЗ. </a:t>
                      </a:r>
                    </a:p>
                  </a:txBody>
                  <a:tcP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97966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008469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EE953FF1-DCAF-4290-B7B3-B77DA8B1CFC8}"/>
              </a:ext>
            </a:extLst>
          </p:cNvPr>
          <p:cNvSpPr txBox="1"/>
          <p:nvPr/>
        </p:nvSpPr>
        <p:spPr>
          <a:xfrm>
            <a:off x="2136000" y="448522"/>
            <a:ext cx="6525000" cy="7270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0215" algn="ctr">
              <a:lnSpc>
                <a:spcPct val="107000"/>
              </a:lnSpc>
              <a:spcAft>
                <a:spcPts val="800"/>
              </a:spcAft>
            </a:pPr>
            <a:r>
              <a:rPr lang="ru-RU" sz="2000" b="1" dirty="0">
                <a:solidFill>
                  <a:schemeClr val="bg2">
                    <a:lumMod val="50000"/>
                  </a:schemeClr>
                </a:solidFill>
                <a:effectLst/>
                <a:latin typeface="Arial" panose="020B0604020202020204" pitchFamily="34" charset="0"/>
                <a:ea typeface="Yu Gothic UI Semilight" panose="020B0400000000000000" pitchFamily="34" charset="-128"/>
                <a:cs typeface="Arial" panose="020B0604020202020204" pitchFamily="34" charset="0"/>
              </a:rPr>
              <a:t>ОСНОВНЫЕ ЗАДАЧИ НА 2024 ГОД </a:t>
            </a:r>
            <a:br>
              <a:rPr lang="ru-RU" sz="2000" b="1" dirty="0">
                <a:solidFill>
                  <a:schemeClr val="bg2">
                    <a:lumMod val="50000"/>
                  </a:schemeClr>
                </a:solidFill>
                <a:effectLst/>
                <a:latin typeface="Arial" panose="020B0604020202020204" pitchFamily="34" charset="0"/>
                <a:ea typeface="Yu Gothic UI Semilight" panose="020B0400000000000000" pitchFamily="34" charset="-128"/>
                <a:cs typeface="Arial" panose="020B0604020202020204" pitchFamily="34" charset="0"/>
              </a:rPr>
            </a:br>
            <a:endParaRPr lang="ru-RU" sz="2000" dirty="0">
              <a:solidFill>
                <a:schemeClr val="bg2">
                  <a:lumMod val="50000"/>
                </a:schemeClr>
              </a:solidFill>
              <a:effectLst/>
              <a:latin typeface="Arial" panose="020B0604020202020204" pitchFamily="34" charset="0"/>
              <a:ea typeface="Yu Gothic UI Semilight" panose="020B0400000000000000" pitchFamily="34" charset="-128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96372" y="1175581"/>
            <a:ext cx="10519627" cy="48144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 defTabSz="914400">
              <a:lnSpc>
                <a:spcPct val="107000"/>
              </a:lnSpc>
              <a:buAutoNum type="arabicPeriod"/>
            </a:pPr>
            <a:r>
              <a:rPr lang="ru-RU" sz="16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Продолжить работу по совершенствованию организации управления ОМС, обеспечению финансовой устойчивости системы ОМС на основе единых принципов и нормативов объема медицинской помощи и их финансовых затрат на единицу объема медицинской помощи. </a:t>
            </a:r>
            <a:endParaRPr lang="en-US" sz="1600" dirty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228600" lvl="0" indent="-228600" algn="just" defTabSz="914400">
              <a:lnSpc>
                <a:spcPct val="107000"/>
              </a:lnSpc>
              <a:buAutoNum type="arabicPeriod"/>
            </a:pPr>
            <a:endParaRPr lang="ru-RU" sz="1200" dirty="0">
              <a:solidFill>
                <a:prstClr val="white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 defTabSz="914400">
              <a:lnSpc>
                <a:spcPct val="107000"/>
              </a:lnSpc>
              <a:buFont typeface="+mj-lt"/>
              <a:buAutoNum type="arabicPeriod"/>
            </a:pPr>
            <a:r>
              <a:rPr lang="ru-RU" sz="160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Повышать эффективность использования средств  ОМС путем проведения оперативного мониторинга исполнения установленных  объемов медицинской помощи и ее финансового обеспечения, размера имеющихся остатков, эффективного и целевого использования средств ОМС.</a:t>
            </a:r>
            <a:endParaRPr lang="en-US" sz="1600" dirty="0">
              <a:solidFill>
                <a:prstClr val="black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228600" lvl="0" indent="-228600" algn="just" defTabSz="914400">
              <a:lnSpc>
                <a:spcPct val="107000"/>
              </a:lnSpc>
              <a:buFont typeface="+mj-lt"/>
              <a:buAutoNum type="arabicPeriod"/>
            </a:pPr>
            <a:endParaRPr lang="ru-RU" sz="1200" dirty="0">
              <a:solidFill>
                <a:prstClr val="black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 defTabSz="914400">
              <a:lnSpc>
                <a:spcPct val="107000"/>
              </a:lnSpc>
              <a:buFont typeface="+mj-lt"/>
              <a:buAutoNum type="arabicPeriod"/>
            </a:pPr>
            <a:r>
              <a:rPr lang="ru-RU" sz="160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Продолжить работу по реализации национальных проектов «Здравоохранение» и «Демография» с целью контроля за доступностью и качеством предоставляемой медицинской помощи в рамках  Территориальной программы ОМС, а также исполнения целевых помесячных показателей по федеральным проектам: «Борьба с сердечно-сосудистыми заболеваниями» и «Борьба с онкологическими заболеваниями».</a:t>
            </a:r>
            <a:endParaRPr lang="en-US" sz="1600" dirty="0">
              <a:solidFill>
                <a:prstClr val="black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228600" lvl="0" indent="-228600" algn="just" defTabSz="914400">
              <a:lnSpc>
                <a:spcPct val="107000"/>
              </a:lnSpc>
              <a:buFont typeface="+mj-lt"/>
              <a:buAutoNum type="arabicPeriod"/>
            </a:pPr>
            <a:endParaRPr lang="ru-RU" sz="1200" dirty="0">
              <a:solidFill>
                <a:prstClr val="black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 defTabSz="914400">
              <a:buFont typeface="+mj-lt"/>
              <a:buAutoNum type="arabicPeriod"/>
            </a:pPr>
            <a:r>
              <a:rPr lang="ru-RU" sz="160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Продолжить работу   в приоритетном порядке по профилактическим мероприятиям и медицинской реабилитации (ПМО, диспансеризация, в том числе лиц репродуктивного возраста, УД, диспансерное наблюдение по поводу онкологических заболеваний, сахарному диабету и болезням системы кровообращения в АПП, а также детей проживающих в организациях социального обслуживания (детских домах-интернатах)), психологическая помощь участникам СВО.</a:t>
            </a:r>
            <a:endParaRPr lang="ru-RU" sz="1600" dirty="0">
              <a:solidFill>
                <a:prstClr val="black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00" y="99000"/>
            <a:ext cx="1416425" cy="8036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206341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A722E180-5C66-4B52-B9BD-E624FAE1AA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74600" y="2770625"/>
            <a:ext cx="5842800" cy="658375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ru-RU" sz="3200" i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Благодарю за внимание</a:t>
            </a:r>
            <a:r>
              <a:rPr lang="en-US" sz="3200" i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ru-RU" sz="3200" i="1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00" y="99000"/>
            <a:ext cx="1416425" cy="8036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429816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EBF52E0-2FD9-4508-AF2A-12B8188C79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65608" y="445608"/>
            <a:ext cx="9135000" cy="914101"/>
          </a:xfrm>
        </p:spPr>
        <p:txBody>
          <a:bodyPr>
            <a:normAutofit fontScale="90000"/>
          </a:bodyPr>
          <a:lstStyle/>
          <a:p>
            <a:pPr algn="ctr"/>
            <a:r>
              <a:rPr lang="ru-RU" sz="1800" spc="1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Yu Gothic UI Semilight" panose="020B0400000000000000" pitchFamily="34" charset="-128"/>
                <a:cs typeface="Arial" panose="020B0604020202020204" pitchFamily="34" charset="0"/>
              </a:rPr>
              <a:t>Иные межбюджетные трансферты из бюджета</a:t>
            </a:r>
            <a:br>
              <a:rPr lang="ru-RU" sz="1800" spc="1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Yu Gothic UI Semilight" panose="020B0400000000000000" pitchFamily="34" charset="-128"/>
                <a:cs typeface="Arial" panose="020B0604020202020204" pitchFamily="34" charset="0"/>
              </a:rPr>
            </a:br>
            <a:r>
              <a:rPr lang="ru-RU" sz="1800" spc="1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Yu Gothic UI Semilight" panose="020B0400000000000000" pitchFamily="34" charset="-128"/>
                <a:cs typeface="Arial" panose="020B0604020202020204" pitchFamily="34" charset="0"/>
              </a:rPr>
              <a:t> Федерального фонда ОМС на дополнительное финансовое обеспечение медицинской помощи, в рамках территориальной программы ОМС в 2023 году,</a:t>
            </a:r>
            <a:r>
              <a:rPr lang="en-US" sz="1800" spc="1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Yu Gothic UI Semilight" panose="020B0400000000000000" pitchFamily="34" charset="-128"/>
                <a:cs typeface="Arial" panose="020B0604020202020204" pitchFamily="34" charset="0"/>
              </a:rPr>
              <a:t> </a:t>
            </a:r>
            <a:r>
              <a:rPr lang="ru-RU" sz="1800" spc="1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Yu Gothic UI Semilight" panose="020B0400000000000000" pitchFamily="34" charset="-128"/>
                <a:cs typeface="Arial" panose="020B0604020202020204" pitchFamily="34" charset="0"/>
              </a:rPr>
              <a:t>согласно Распоряжению Правительства РФ от 23.11.2023г. №3308-р</a:t>
            </a:r>
          </a:p>
        </p:txBody>
      </p:sp>
      <p:graphicFrame>
        <p:nvGraphicFramePr>
          <p:cNvPr id="10" name="Объект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13717116"/>
              </p:ext>
            </p:extLst>
          </p:nvPr>
        </p:nvGraphicFramePr>
        <p:xfrm>
          <a:off x="1551000" y="1629000"/>
          <a:ext cx="8460000" cy="49275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4850">
                  <a:extLst>
                    <a:ext uri="{9D8B030D-6E8A-4147-A177-3AD203B41FA5}">
                      <a16:colId xmlns:a16="http://schemas.microsoft.com/office/drawing/2014/main" val="4037032851"/>
                    </a:ext>
                  </a:extLst>
                </a:gridCol>
                <a:gridCol w="5745150">
                  <a:extLst>
                    <a:ext uri="{9D8B030D-6E8A-4147-A177-3AD203B41FA5}">
                      <a16:colId xmlns:a16="http://schemas.microsoft.com/office/drawing/2014/main" val="1804595950"/>
                    </a:ext>
                  </a:extLst>
                </a:gridCol>
                <a:gridCol w="2250000">
                  <a:extLst>
                    <a:ext uri="{9D8B030D-6E8A-4147-A177-3AD203B41FA5}">
                      <a16:colId xmlns:a16="http://schemas.microsoft.com/office/drawing/2014/main" val="3581914535"/>
                    </a:ext>
                  </a:extLst>
                </a:gridCol>
              </a:tblGrid>
              <a:tr h="52354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ru-RU" sz="14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№ п/п</a:t>
                      </a: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Наименование медицинской организации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Всего </a:t>
                      </a:r>
                    </a:p>
                    <a:p>
                      <a:pPr algn="ctr" fontAlgn="ctr"/>
                      <a:r>
                        <a:rPr lang="ru-RU" sz="1400" u="none" strike="noStrike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(тыс. рублей)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2164756"/>
                  </a:ext>
                </a:extLst>
              </a:tr>
              <a:tr h="29257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ru-RU" sz="13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ГБУЗ РТ "Республиканская детская больница"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ru-RU" sz="13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23 520,18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4966593"/>
                  </a:ext>
                </a:extLst>
              </a:tr>
              <a:tr h="29257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ru-RU" sz="13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ГБУЗ РТ «</a:t>
                      </a:r>
                      <a:r>
                        <a:rPr lang="ru-RU" sz="13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Кызылская</a:t>
                      </a:r>
                      <a:r>
                        <a:rPr lang="ru-RU" sz="13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ЦКБ"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ru-RU" sz="13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20 926,16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3175596"/>
                  </a:ext>
                </a:extLst>
              </a:tr>
              <a:tr h="29257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ru-RU" sz="13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ГБУЗ РТ «</a:t>
                      </a:r>
                      <a:r>
                        <a:rPr lang="ru-RU" sz="13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Каа-Хемская</a:t>
                      </a:r>
                      <a:r>
                        <a:rPr lang="ru-RU" sz="13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ЦКБ"</a:t>
                      </a:r>
                      <a:endParaRPr lang="ru-RU" sz="13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ru-RU" sz="13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8 434,57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9975362"/>
                  </a:ext>
                </a:extLst>
              </a:tr>
              <a:tr h="29257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ru-RU" sz="13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ГБУЗ РТ «</a:t>
                      </a:r>
                      <a:r>
                        <a:rPr lang="ru-RU" sz="13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Овюрская</a:t>
                      </a:r>
                      <a:r>
                        <a:rPr lang="ru-RU" sz="13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ЦКБ"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ru-RU" sz="13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4 599,28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1550045"/>
                  </a:ext>
                </a:extLst>
              </a:tr>
              <a:tr h="29257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ru-RU" sz="13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ГБУЗ РТ «</a:t>
                      </a:r>
                      <a:r>
                        <a:rPr lang="ru-RU" sz="13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Тоджинская</a:t>
                      </a:r>
                      <a:r>
                        <a:rPr lang="ru-RU" sz="13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ЦКБ"</a:t>
                      </a:r>
                      <a:endParaRPr lang="ru-RU" sz="13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ru-RU" sz="13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4 503,17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4563778"/>
                  </a:ext>
                </a:extLst>
              </a:tr>
              <a:tr h="29257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ru-RU" sz="13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ГБУЗ РТ «Бай-</a:t>
                      </a:r>
                      <a:r>
                        <a:rPr lang="ru-RU" sz="13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Тайгинская</a:t>
                      </a:r>
                      <a:r>
                        <a:rPr lang="ru-RU" sz="13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ЦКБ"</a:t>
                      </a:r>
                      <a:endParaRPr lang="ru-RU" sz="13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ru-RU" sz="13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3 785,81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4750146"/>
                  </a:ext>
                </a:extLst>
              </a:tr>
              <a:tr h="29257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ru-RU" sz="13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ГБУЗ РТ «</a:t>
                      </a:r>
                      <a:r>
                        <a:rPr lang="ru-RU" sz="13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Барун-Хемчикский</a:t>
                      </a:r>
                      <a:r>
                        <a:rPr lang="ru-RU" sz="13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ММЦ"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ru-RU" sz="13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3 690,96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650928"/>
                  </a:ext>
                </a:extLst>
              </a:tr>
              <a:tr h="29257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ru-RU" sz="13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ГБУЗ РТ «</a:t>
                      </a:r>
                      <a:r>
                        <a:rPr lang="ru-RU" sz="13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Сут-Хольская</a:t>
                      </a:r>
                      <a:r>
                        <a:rPr lang="ru-RU" sz="13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ЦКБ"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ru-RU" sz="13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3 639,65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7911973"/>
                  </a:ext>
                </a:extLst>
              </a:tr>
              <a:tr h="29257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ru-RU" sz="13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ГБУЗ РТ «Пий-</a:t>
                      </a:r>
                      <a:r>
                        <a:rPr lang="ru-RU" sz="13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Хемская</a:t>
                      </a:r>
                      <a:r>
                        <a:rPr lang="ru-RU" sz="13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ЦКБ"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ru-RU" sz="13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3 571,71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147795"/>
                  </a:ext>
                </a:extLst>
              </a:tr>
              <a:tr h="29257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ru-RU" sz="13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ГБУЗ РТ "</a:t>
                      </a:r>
                      <a:r>
                        <a:rPr lang="ru-RU" sz="13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Тандынская</a:t>
                      </a:r>
                      <a:r>
                        <a:rPr lang="ru-RU" sz="13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ЦКБ"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ru-RU" sz="13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3 409,30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1439407"/>
                  </a:ext>
                </a:extLst>
              </a:tr>
              <a:tr h="29257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ru-RU" sz="13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ГБУЗ РТ «</a:t>
                      </a:r>
                      <a:r>
                        <a:rPr lang="ru-RU" sz="13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Чаа-Хольская</a:t>
                      </a:r>
                      <a:r>
                        <a:rPr lang="ru-RU" sz="13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ЦКБ"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ru-RU" sz="13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2 894,80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7667114"/>
                  </a:ext>
                </a:extLst>
              </a:tr>
              <a:tr h="29257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ru-RU" sz="13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ГБУЗ РТ «</a:t>
                      </a:r>
                      <a:r>
                        <a:rPr lang="ru-RU" sz="13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Чеди-Хольская</a:t>
                      </a:r>
                      <a:r>
                        <a:rPr lang="ru-RU" sz="13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ЦКБ"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ru-RU" sz="13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2 387,50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1193050"/>
                  </a:ext>
                </a:extLst>
              </a:tr>
              <a:tr h="29257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ru-RU" sz="13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ГБУЗ РТ «Тес-</a:t>
                      </a:r>
                      <a:r>
                        <a:rPr lang="ru-RU" sz="13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Хемская</a:t>
                      </a:r>
                      <a:r>
                        <a:rPr lang="ru-RU" sz="13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ЦКБ"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ru-RU" sz="13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1 919,17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408907"/>
                  </a:ext>
                </a:extLst>
              </a:tr>
              <a:tr h="29257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ru-RU" sz="13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ГБУЗ РТ «</a:t>
                      </a:r>
                      <a:r>
                        <a:rPr lang="ru-RU" sz="13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Монгун-Тайгинская</a:t>
                      </a:r>
                      <a:r>
                        <a:rPr lang="ru-RU" sz="13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ЦКБ"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ru-RU" sz="13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999,13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6506693"/>
                  </a:ext>
                </a:extLst>
              </a:tr>
              <a:tr h="30797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ru-RU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ИТОГО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ru-RU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88 281,50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5377265"/>
                  </a:ext>
                </a:extLst>
              </a:tr>
            </a:tbl>
          </a:graphicData>
        </a:graphic>
      </p:graphicFrame>
      <p:pic>
        <p:nvPicPr>
          <p:cNvPr id="5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00" y="99000"/>
            <a:ext cx="1416425" cy="8036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080015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26000" y="475159"/>
            <a:ext cx="7920000" cy="855000"/>
          </a:xfrm>
        </p:spPr>
        <p:txBody>
          <a:bodyPr>
            <a:noAutofit/>
          </a:bodyPr>
          <a:lstStyle/>
          <a:p>
            <a:pPr algn="ctr"/>
            <a:r>
              <a:rPr lang="ru-RU" sz="20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Yu Gothic UI Semilight" panose="020B0400000000000000" pitchFamily="34" charset="-128"/>
                <a:cs typeface="Arial" panose="020B0604020202020204" pitchFamily="34" charset="0"/>
              </a:rPr>
              <a:t>Среднемесячная заработная плата работников медицинских организаций сферы ОМС </a:t>
            </a:r>
            <a:br>
              <a:rPr lang="ru-RU" sz="20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Yu Gothic UI Semilight" panose="020B0400000000000000" pitchFamily="34" charset="-128"/>
                <a:cs typeface="Arial" panose="020B0604020202020204" pitchFamily="34" charset="0"/>
              </a:rPr>
            </a:br>
            <a:r>
              <a:rPr lang="ru-RU" sz="20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Yu Gothic UI Semilight" panose="020B0400000000000000" pitchFamily="34" charset="-128"/>
                <a:cs typeface="Arial" panose="020B0604020202020204" pitchFamily="34" charset="0"/>
              </a:rPr>
              <a:t>Республики Тыва за 2022 – 2023 годы</a:t>
            </a:r>
          </a:p>
        </p:txBody>
      </p:sp>
      <p:graphicFrame>
        <p:nvGraphicFramePr>
          <p:cNvPr id="6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39915266"/>
              </p:ext>
            </p:extLst>
          </p:nvPr>
        </p:nvGraphicFramePr>
        <p:xfrm>
          <a:off x="1143490" y="1330159"/>
          <a:ext cx="10085019" cy="47688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00" y="99000"/>
            <a:ext cx="1416425" cy="8036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353849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97823" y="398621"/>
            <a:ext cx="9315000" cy="895276"/>
          </a:xfrm>
        </p:spPr>
        <p:txBody>
          <a:bodyPr>
            <a:noAutofit/>
          </a:bodyPr>
          <a:lstStyle/>
          <a:p>
            <a:r>
              <a:rPr lang="ru-RU" sz="20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Доля средств ОМС в фонде начисленной заработной платы работников медицинских организаций сферы ОМС Республики Тыва за 2023 год</a:t>
            </a:r>
            <a:endParaRPr lang="ru-RU" sz="2000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ea typeface="Yu Gothic UI Semilight" panose="020B0400000000000000" pitchFamily="34" charset="-128"/>
              <a:cs typeface="Arial" panose="020B0604020202020204" pitchFamily="34" charset="0"/>
            </a:endParaRPr>
          </a:p>
        </p:txBody>
      </p:sp>
      <p:graphicFrame>
        <p:nvGraphicFramePr>
          <p:cNvPr id="6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6617149"/>
              </p:ext>
            </p:extLst>
          </p:nvPr>
        </p:nvGraphicFramePr>
        <p:xfrm>
          <a:off x="727804" y="1494000"/>
          <a:ext cx="10085019" cy="49251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00" y="99000"/>
            <a:ext cx="1416425" cy="8036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140713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96000" y="279000"/>
            <a:ext cx="9712190" cy="765001"/>
          </a:xfrm>
        </p:spPr>
        <p:txBody>
          <a:bodyPr>
            <a:normAutofit fontScale="90000"/>
          </a:bodyPr>
          <a:lstStyle/>
          <a:p>
            <a:pPr algn="ctr">
              <a:lnSpc>
                <a:spcPct val="100000"/>
              </a:lnSpc>
            </a:pPr>
            <a:r>
              <a:rPr lang="ru-RU" sz="22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Yu Gothic UI Semilight" panose="020B0400000000000000" pitchFamily="34" charset="-128"/>
                <a:cs typeface="Arial" panose="020B0604020202020204" pitchFamily="34" charset="0"/>
              </a:rPr>
              <a:t>За 2023 год достижение целевых показателей среднемесячной заработной платы по категории «врачи» не обеспечили:</a:t>
            </a:r>
            <a:br>
              <a:rPr lang="ru-RU" sz="22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Yu Gothic UI Semilight" panose="020B0400000000000000" pitchFamily="34" charset="-128"/>
                <a:cs typeface="Arial" panose="020B0604020202020204" pitchFamily="34" charset="0"/>
              </a:rPr>
            </a:br>
            <a:r>
              <a:rPr lang="ru-RU" sz="14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Yu Gothic UI Semilight" panose="020B0400000000000000" pitchFamily="34" charset="-128"/>
                <a:cs typeface="Arial" panose="020B0604020202020204" pitchFamily="34" charset="0"/>
              </a:rPr>
              <a:t>(средний трудовой доход в Республике Тыва 47,641 тыс. рублей)</a:t>
            </a:r>
            <a:endParaRPr lang="ru-RU" sz="1800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ea typeface="Yu Gothic UI Semilight" panose="020B0400000000000000" pitchFamily="34" charset="-128"/>
              <a:cs typeface="Arial" panose="020B0604020202020204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9355975"/>
              </p:ext>
            </p:extLst>
          </p:nvPr>
        </p:nvGraphicFramePr>
        <p:xfrm>
          <a:off x="1911000" y="1178999"/>
          <a:ext cx="8730001" cy="5577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9687">
                  <a:extLst>
                    <a:ext uri="{9D8B030D-6E8A-4147-A177-3AD203B41FA5}">
                      <a16:colId xmlns:a16="http://schemas.microsoft.com/office/drawing/2014/main" val="422298804"/>
                    </a:ext>
                  </a:extLst>
                </a:gridCol>
                <a:gridCol w="4335312">
                  <a:extLst>
                    <a:ext uri="{9D8B030D-6E8A-4147-A177-3AD203B41FA5}">
                      <a16:colId xmlns:a16="http://schemas.microsoft.com/office/drawing/2014/main" val="2775945719"/>
                    </a:ext>
                  </a:extLst>
                </a:gridCol>
                <a:gridCol w="2565001">
                  <a:extLst>
                    <a:ext uri="{9D8B030D-6E8A-4147-A177-3AD203B41FA5}">
                      <a16:colId xmlns:a16="http://schemas.microsoft.com/office/drawing/2014/main" val="540832425"/>
                    </a:ext>
                  </a:extLst>
                </a:gridCol>
                <a:gridCol w="1350001">
                  <a:extLst>
                    <a:ext uri="{9D8B030D-6E8A-4147-A177-3AD203B41FA5}">
                      <a16:colId xmlns:a16="http://schemas.microsoft.com/office/drawing/2014/main" val="121360117"/>
                    </a:ext>
                  </a:extLst>
                </a:gridCol>
              </a:tblGrid>
              <a:tr h="619672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№ п/п</a:t>
                      </a:r>
                      <a:endParaRPr lang="ru-RU" sz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Yu Gothic UI Semilight" panose="020B0400000000000000" pitchFamily="34" charset="-128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Наименование медицинской организации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Yu Gothic UI Semilight" panose="020B0400000000000000" pitchFamily="34" charset="-128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Среднемесячная заработная плата врачей</a:t>
                      </a:r>
                    </a:p>
                    <a:p>
                      <a:pPr algn="ctr" fontAlgn="ctr"/>
                      <a:r>
                        <a:rPr lang="ru-RU" sz="12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(тыс. рублей)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Yu Gothic UI Semilight" panose="020B0400000000000000" pitchFamily="34" charset="-128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Выполнение Указа №597 (%)</a:t>
                      </a:r>
                      <a:endParaRPr lang="ru-RU" sz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Yu Gothic UI Semilight" panose="020B0400000000000000" pitchFamily="34" charset="-128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12624810"/>
                  </a:ext>
                </a:extLst>
              </a:tr>
              <a:tr h="156961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Arial" panose="020B0604020202020204" pitchFamily="34" charset="0"/>
                          <a:ea typeface="Yu Gothic UI Semilight" panose="020B0400000000000000" pitchFamily="34" charset="-128"/>
                          <a:cs typeface="Arial" panose="020B0604020202020204" pitchFamily="34" charset="0"/>
                        </a:rPr>
                        <a:t>1</a:t>
                      </a:r>
                      <a:endParaRPr lang="ru-RU" sz="1200" dirty="0">
                        <a:latin typeface="Arial" panose="020B0604020202020204" pitchFamily="34" charset="0"/>
                        <a:ea typeface="Yu Gothic UI Semilight" panose="020B0400000000000000" pitchFamily="34" charset="-128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ГБУЗ РТ «</a:t>
                      </a:r>
                      <a:r>
                        <a:rPr lang="ru-RU" sz="1200" u="none" strike="noStrike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Эрзинская</a:t>
                      </a:r>
                      <a:r>
                        <a:rPr lang="ru-RU" sz="12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ЦКБ"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Yu Gothic UI Semilight" panose="020B0400000000000000" pitchFamily="34" charset="-128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Arial" panose="020B0604020202020204" pitchFamily="34" charset="0"/>
                          <a:ea typeface="Yu Gothic UI Semilight" panose="020B0400000000000000" pitchFamily="34" charset="-128"/>
                          <a:cs typeface="Arial" panose="020B0604020202020204" pitchFamily="34" charset="0"/>
                        </a:rPr>
                        <a:t>92,66</a:t>
                      </a:r>
                      <a:endParaRPr lang="ru-RU" sz="1200" dirty="0">
                        <a:latin typeface="Arial" panose="020B0604020202020204" pitchFamily="34" charset="0"/>
                        <a:ea typeface="Yu Gothic UI Semilight" panose="020B0400000000000000" pitchFamily="34" charset="-128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Arial" panose="020B0604020202020204" pitchFamily="34" charset="0"/>
                          <a:ea typeface="Yu Gothic UI Semilight" panose="020B0400000000000000" pitchFamily="34" charset="-128"/>
                          <a:cs typeface="Arial" panose="020B0604020202020204" pitchFamily="34" charset="0"/>
                        </a:rPr>
                        <a:t>194,5</a:t>
                      </a:r>
                      <a:endParaRPr lang="ru-RU" sz="1200" dirty="0">
                        <a:latin typeface="Arial" panose="020B0604020202020204" pitchFamily="34" charset="0"/>
                        <a:ea typeface="Yu Gothic UI Semilight" panose="020B0400000000000000" pitchFamily="34" charset="-128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08608233"/>
                  </a:ext>
                </a:extLst>
              </a:tr>
              <a:tr h="156961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Arial" panose="020B0604020202020204" pitchFamily="34" charset="0"/>
                          <a:ea typeface="Yu Gothic UI Semilight" panose="020B0400000000000000" pitchFamily="34" charset="-128"/>
                          <a:cs typeface="Arial" panose="020B0604020202020204" pitchFamily="34" charset="0"/>
                        </a:rPr>
                        <a:t>2</a:t>
                      </a:r>
                      <a:endParaRPr lang="ru-RU" sz="1200" dirty="0">
                        <a:latin typeface="Arial" panose="020B0604020202020204" pitchFamily="34" charset="0"/>
                        <a:ea typeface="Yu Gothic UI Semilight" panose="020B0400000000000000" pitchFamily="34" charset="-128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Yu Gothic UI Semilight" panose="020B0400000000000000" pitchFamily="34" charset="-128"/>
                          <a:cs typeface="Arial" panose="020B0604020202020204" pitchFamily="34" charset="0"/>
                        </a:rPr>
                        <a:t>ГБУЗ РТ </a:t>
                      </a:r>
                      <a:r>
                        <a:rPr lang="ru-RU" sz="12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"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Yu Gothic UI Semilight" panose="020B0400000000000000" pitchFamily="34" charset="-128"/>
                          <a:cs typeface="Arial" panose="020B0604020202020204" pitchFamily="34" charset="0"/>
                        </a:rPr>
                        <a:t>Пий-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Yu Gothic UI Semilight" panose="020B0400000000000000" pitchFamily="34" charset="-128"/>
                          <a:cs typeface="Arial" panose="020B0604020202020204" pitchFamily="34" charset="0"/>
                        </a:rPr>
                        <a:t>Хемская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Yu Gothic UI Semilight" panose="020B0400000000000000" pitchFamily="34" charset="-128"/>
                          <a:cs typeface="Arial" panose="020B0604020202020204" pitchFamily="34" charset="0"/>
                        </a:rPr>
                        <a:t> ЦКБ</a:t>
                      </a:r>
                      <a:r>
                        <a:rPr lang="ru-RU" sz="12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"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Yu Gothic UI Semilight" panose="020B0400000000000000" pitchFamily="34" charset="-128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Arial" panose="020B0604020202020204" pitchFamily="34" charset="0"/>
                          <a:ea typeface="Yu Gothic UI Semilight" panose="020B0400000000000000" pitchFamily="34" charset="-128"/>
                          <a:cs typeface="Arial" panose="020B0604020202020204" pitchFamily="34" charset="0"/>
                        </a:rPr>
                        <a:t>90,86</a:t>
                      </a:r>
                      <a:endParaRPr lang="ru-RU" sz="1200" dirty="0">
                        <a:latin typeface="Arial" panose="020B0604020202020204" pitchFamily="34" charset="0"/>
                        <a:ea typeface="Yu Gothic UI Semilight" panose="020B0400000000000000" pitchFamily="34" charset="-128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Arial" panose="020B0604020202020204" pitchFamily="34" charset="0"/>
                          <a:ea typeface="Yu Gothic UI Semilight" panose="020B0400000000000000" pitchFamily="34" charset="-128"/>
                          <a:cs typeface="Arial" panose="020B0604020202020204" pitchFamily="34" charset="0"/>
                        </a:rPr>
                        <a:t>190,7</a:t>
                      </a:r>
                      <a:endParaRPr lang="ru-RU" sz="1200" dirty="0">
                        <a:latin typeface="Arial" panose="020B0604020202020204" pitchFamily="34" charset="0"/>
                        <a:ea typeface="Yu Gothic UI Semilight" panose="020B0400000000000000" pitchFamily="34" charset="-128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37294734"/>
                  </a:ext>
                </a:extLst>
              </a:tr>
              <a:tr h="156961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Arial" panose="020B0604020202020204" pitchFamily="34" charset="0"/>
                          <a:ea typeface="Yu Gothic UI Semilight" panose="020B0400000000000000" pitchFamily="34" charset="-128"/>
                          <a:cs typeface="Arial" panose="020B0604020202020204" pitchFamily="34" charset="0"/>
                        </a:rPr>
                        <a:t>3</a:t>
                      </a:r>
                      <a:endParaRPr lang="ru-RU" sz="1200" dirty="0">
                        <a:latin typeface="Arial" panose="020B0604020202020204" pitchFamily="34" charset="0"/>
                        <a:ea typeface="Yu Gothic UI Semilight" panose="020B0400000000000000" pitchFamily="34" charset="-128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ГБУЗ РТ «</a:t>
                      </a:r>
                      <a:r>
                        <a:rPr lang="ru-RU" sz="1200" u="none" strike="noStrike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Барун-Хемчикский</a:t>
                      </a:r>
                      <a:r>
                        <a:rPr lang="ru-RU" sz="12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ММЦ"</a:t>
                      </a:r>
                      <a:endParaRPr lang="ru-RU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Yu Gothic UI Semilight" panose="020B0400000000000000" pitchFamily="34" charset="-128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Arial" panose="020B0604020202020204" pitchFamily="34" charset="0"/>
                          <a:ea typeface="Yu Gothic UI Semilight" panose="020B0400000000000000" pitchFamily="34" charset="-128"/>
                          <a:cs typeface="Arial" panose="020B0604020202020204" pitchFamily="34" charset="0"/>
                        </a:rPr>
                        <a:t>88,83</a:t>
                      </a:r>
                      <a:endParaRPr lang="ru-RU" sz="1200" dirty="0">
                        <a:latin typeface="Arial" panose="020B0604020202020204" pitchFamily="34" charset="0"/>
                        <a:ea typeface="Yu Gothic UI Semilight" panose="020B0400000000000000" pitchFamily="34" charset="-128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Arial" panose="020B0604020202020204" pitchFamily="34" charset="0"/>
                          <a:ea typeface="Yu Gothic UI Semilight" panose="020B0400000000000000" pitchFamily="34" charset="-128"/>
                          <a:cs typeface="Arial" panose="020B0604020202020204" pitchFamily="34" charset="0"/>
                        </a:rPr>
                        <a:t>186,5</a:t>
                      </a:r>
                      <a:endParaRPr lang="ru-RU" sz="1200" dirty="0">
                        <a:latin typeface="Arial" panose="020B0604020202020204" pitchFamily="34" charset="0"/>
                        <a:ea typeface="Yu Gothic UI Semilight" panose="020B0400000000000000" pitchFamily="34" charset="-128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79663111"/>
                  </a:ext>
                </a:extLst>
              </a:tr>
              <a:tr h="156961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Arial" panose="020B0604020202020204" pitchFamily="34" charset="0"/>
                          <a:ea typeface="Yu Gothic UI Semilight" panose="020B0400000000000000" pitchFamily="34" charset="-128"/>
                          <a:cs typeface="Arial" panose="020B0604020202020204" pitchFamily="34" charset="0"/>
                        </a:rPr>
                        <a:t>4</a:t>
                      </a:r>
                      <a:endParaRPr lang="ru-RU" sz="1200" dirty="0">
                        <a:latin typeface="Arial" panose="020B0604020202020204" pitchFamily="34" charset="0"/>
                        <a:ea typeface="Yu Gothic UI Semilight" panose="020B0400000000000000" pitchFamily="34" charset="-128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ГБУЗ РТ "</a:t>
                      </a:r>
                      <a:r>
                        <a:rPr lang="ru-RU" sz="1200" u="none" strike="noStrike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Чаа-Хольская</a:t>
                      </a:r>
                      <a:r>
                        <a:rPr lang="ru-RU" sz="12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ЦКБ"</a:t>
                      </a:r>
                      <a:endParaRPr lang="ru-RU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Yu Gothic UI Semilight" panose="020B0400000000000000" pitchFamily="34" charset="-128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Arial" panose="020B0604020202020204" pitchFamily="34" charset="0"/>
                          <a:ea typeface="Yu Gothic UI Semilight" panose="020B0400000000000000" pitchFamily="34" charset="-128"/>
                          <a:cs typeface="Arial" panose="020B0604020202020204" pitchFamily="34" charset="0"/>
                        </a:rPr>
                        <a:t>88,21</a:t>
                      </a:r>
                      <a:endParaRPr lang="ru-RU" sz="1200" dirty="0">
                        <a:latin typeface="Arial" panose="020B0604020202020204" pitchFamily="34" charset="0"/>
                        <a:ea typeface="Yu Gothic UI Semilight" panose="020B0400000000000000" pitchFamily="34" charset="-128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Arial" panose="020B0604020202020204" pitchFamily="34" charset="0"/>
                          <a:ea typeface="Yu Gothic UI Semilight" panose="020B0400000000000000" pitchFamily="34" charset="-128"/>
                          <a:cs typeface="Arial" panose="020B0604020202020204" pitchFamily="34" charset="0"/>
                        </a:rPr>
                        <a:t>185,2</a:t>
                      </a:r>
                      <a:endParaRPr lang="ru-RU" sz="1200" dirty="0">
                        <a:latin typeface="Arial" panose="020B0604020202020204" pitchFamily="34" charset="0"/>
                        <a:ea typeface="Yu Gothic UI Semilight" panose="020B0400000000000000" pitchFamily="34" charset="-128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42338943"/>
                  </a:ext>
                </a:extLst>
              </a:tr>
              <a:tr h="156961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Arial" panose="020B0604020202020204" pitchFamily="34" charset="0"/>
                          <a:ea typeface="Yu Gothic UI Semilight" panose="020B0400000000000000" pitchFamily="34" charset="-128"/>
                          <a:cs typeface="Arial" panose="020B0604020202020204" pitchFamily="34" charset="0"/>
                        </a:rPr>
                        <a:t>5</a:t>
                      </a:r>
                      <a:endParaRPr lang="ru-RU" sz="1200" dirty="0">
                        <a:latin typeface="Arial" panose="020B0604020202020204" pitchFamily="34" charset="0"/>
                        <a:ea typeface="Yu Gothic UI Semilight" panose="020B0400000000000000" pitchFamily="34" charset="-128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ГБУЗ РТ "Республиканская детская больница"</a:t>
                      </a:r>
                      <a:endParaRPr lang="ru-RU" sz="1200" b="0" i="0" dirty="0">
                        <a:latin typeface="Arial" panose="020B0604020202020204" pitchFamily="34" charset="0"/>
                        <a:ea typeface="Yu Gothic UI Semilight" panose="020B0400000000000000" pitchFamily="34" charset="-128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86,16</a:t>
                      </a:r>
                      <a:endParaRPr lang="ru-RU" sz="1200" dirty="0">
                        <a:latin typeface="Arial" panose="020B0604020202020204" pitchFamily="34" charset="0"/>
                        <a:ea typeface="Yu Gothic UI Semilight" panose="020B0400000000000000" pitchFamily="34" charset="-128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180,9</a:t>
                      </a:r>
                      <a:endParaRPr lang="ru-RU" sz="1200" dirty="0">
                        <a:latin typeface="Arial" panose="020B0604020202020204" pitchFamily="34" charset="0"/>
                        <a:ea typeface="Yu Gothic UI Semilight" panose="020B0400000000000000" pitchFamily="34" charset="-128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3126690"/>
                  </a:ext>
                </a:extLst>
              </a:tr>
              <a:tr h="156961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Arial" panose="020B0604020202020204" pitchFamily="34" charset="0"/>
                          <a:ea typeface="Yu Gothic UI Semilight" panose="020B0400000000000000" pitchFamily="34" charset="-128"/>
                          <a:cs typeface="Arial" panose="020B0604020202020204" pitchFamily="34" charset="0"/>
                        </a:rPr>
                        <a:t>6</a:t>
                      </a:r>
                      <a:endParaRPr lang="ru-RU" sz="1200" dirty="0">
                        <a:latin typeface="Arial" panose="020B0604020202020204" pitchFamily="34" charset="0"/>
                        <a:ea typeface="Yu Gothic UI Semilight" panose="020B0400000000000000" pitchFamily="34" charset="-128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ГБУЗ РТ "Бай-</a:t>
                      </a:r>
                      <a:r>
                        <a:rPr lang="ru-RU" sz="12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Тайгинская</a:t>
                      </a:r>
                      <a:r>
                        <a:rPr lang="ru-RU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ЦКБ"</a:t>
                      </a:r>
                      <a:endParaRPr lang="ru-RU" sz="1200" b="0" i="0" dirty="0">
                        <a:latin typeface="Arial" panose="020B0604020202020204" pitchFamily="34" charset="0"/>
                        <a:ea typeface="Yu Gothic UI Semilight" panose="020B0400000000000000" pitchFamily="34" charset="-128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85,93</a:t>
                      </a:r>
                      <a:endParaRPr lang="ru-RU" sz="1200" dirty="0">
                        <a:latin typeface="Arial" panose="020B0604020202020204" pitchFamily="34" charset="0"/>
                        <a:ea typeface="Yu Gothic UI Semilight" panose="020B0400000000000000" pitchFamily="34" charset="-128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180,4</a:t>
                      </a:r>
                      <a:endParaRPr lang="ru-RU" sz="1200" dirty="0">
                        <a:latin typeface="Arial" panose="020B0604020202020204" pitchFamily="34" charset="0"/>
                        <a:ea typeface="Yu Gothic UI Semilight" panose="020B0400000000000000" pitchFamily="34" charset="-128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19094784"/>
                  </a:ext>
                </a:extLst>
              </a:tr>
              <a:tr h="156961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Arial" panose="020B0604020202020204" pitchFamily="34" charset="0"/>
                          <a:ea typeface="Yu Gothic UI Semilight" panose="020B0400000000000000" pitchFamily="34" charset="-128"/>
                          <a:cs typeface="Arial" panose="020B0604020202020204" pitchFamily="34" charset="0"/>
                        </a:rPr>
                        <a:t>7</a:t>
                      </a:r>
                      <a:endParaRPr lang="ru-RU" sz="1200" dirty="0">
                        <a:latin typeface="Arial" panose="020B0604020202020204" pitchFamily="34" charset="0"/>
                        <a:ea typeface="Yu Gothic UI Semilight" panose="020B0400000000000000" pitchFamily="34" charset="-128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ГБУЗ РТ "</a:t>
                      </a:r>
                      <a:r>
                        <a:rPr lang="ru-RU" sz="12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Тандинская</a:t>
                      </a:r>
                      <a:r>
                        <a:rPr lang="ru-RU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ЦКБ"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Yu Gothic UI Semilight" panose="020B0400000000000000" pitchFamily="34" charset="-128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85,90</a:t>
                      </a:r>
                      <a:endParaRPr lang="ru-RU" sz="1200" dirty="0">
                        <a:latin typeface="Arial" panose="020B0604020202020204" pitchFamily="34" charset="0"/>
                        <a:ea typeface="Yu Gothic UI Semilight" panose="020B0400000000000000" pitchFamily="34" charset="-128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180,3</a:t>
                      </a:r>
                      <a:endParaRPr lang="ru-RU" sz="1200" dirty="0">
                        <a:latin typeface="Arial" panose="020B0604020202020204" pitchFamily="34" charset="0"/>
                        <a:ea typeface="Yu Gothic UI Semilight" panose="020B0400000000000000" pitchFamily="34" charset="-128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59327814"/>
                  </a:ext>
                </a:extLst>
              </a:tr>
              <a:tr h="156961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Arial" panose="020B0604020202020204" pitchFamily="34" charset="0"/>
                          <a:ea typeface="Yu Gothic UI Semilight" panose="020B0400000000000000" pitchFamily="34" charset="-128"/>
                          <a:cs typeface="Arial" panose="020B0604020202020204" pitchFamily="34" charset="0"/>
                        </a:rPr>
                        <a:t>8</a:t>
                      </a:r>
                      <a:endParaRPr lang="ru-RU" sz="1200" dirty="0">
                        <a:latin typeface="Arial" panose="020B0604020202020204" pitchFamily="34" charset="0"/>
                        <a:ea typeface="Yu Gothic UI Semilight" panose="020B0400000000000000" pitchFamily="34" charset="-128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ГБУЗ РТ "</a:t>
                      </a:r>
                      <a:r>
                        <a:rPr lang="ru-RU" sz="12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Монгун-Тайгинская</a:t>
                      </a:r>
                      <a:r>
                        <a:rPr lang="ru-RU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ЦКБ"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Yu Gothic UI Semilight" panose="020B0400000000000000" pitchFamily="34" charset="-128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85,78</a:t>
                      </a:r>
                      <a:endParaRPr lang="ru-RU" sz="1200" dirty="0">
                        <a:latin typeface="Arial" panose="020B0604020202020204" pitchFamily="34" charset="0"/>
                        <a:ea typeface="Yu Gothic UI Semilight" panose="020B0400000000000000" pitchFamily="34" charset="-128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180,1</a:t>
                      </a:r>
                      <a:endParaRPr lang="ru-RU" sz="1200" dirty="0">
                        <a:latin typeface="Arial" panose="020B0604020202020204" pitchFamily="34" charset="0"/>
                        <a:ea typeface="Yu Gothic UI Semilight" panose="020B0400000000000000" pitchFamily="34" charset="-128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15102736"/>
                  </a:ext>
                </a:extLst>
              </a:tr>
              <a:tr h="156961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Arial" panose="020B0604020202020204" pitchFamily="34" charset="0"/>
                          <a:ea typeface="Yu Gothic UI Semilight" panose="020B0400000000000000" pitchFamily="34" charset="-128"/>
                          <a:cs typeface="Arial" panose="020B0604020202020204" pitchFamily="34" charset="0"/>
                        </a:rPr>
                        <a:t>9</a:t>
                      </a:r>
                      <a:endParaRPr lang="ru-RU" sz="1200" dirty="0">
                        <a:latin typeface="Arial" panose="020B0604020202020204" pitchFamily="34" charset="0"/>
                        <a:ea typeface="Yu Gothic UI Semilight" panose="020B0400000000000000" pitchFamily="34" charset="-128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ГБУЗ РТ "Тес-</a:t>
                      </a:r>
                      <a:r>
                        <a:rPr lang="ru-RU" sz="12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Хемская</a:t>
                      </a:r>
                      <a:r>
                        <a:rPr lang="ru-RU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ЦКБ"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Yu Gothic UI Semilight" panose="020B0400000000000000" pitchFamily="34" charset="-128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85,26</a:t>
                      </a:r>
                      <a:endParaRPr lang="ru-RU" sz="1200" dirty="0">
                        <a:latin typeface="Arial" panose="020B0604020202020204" pitchFamily="34" charset="0"/>
                        <a:ea typeface="Yu Gothic UI Semilight" panose="020B0400000000000000" pitchFamily="34" charset="-128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179,0</a:t>
                      </a:r>
                      <a:endParaRPr lang="ru-RU" sz="1200" dirty="0">
                        <a:latin typeface="Arial" panose="020B0604020202020204" pitchFamily="34" charset="0"/>
                        <a:ea typeface="Yu Gothic UI Semilight" panose="020B0400000000000000" pitchFamily="34" charset="-128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32909741"/>
                  </a:ext>
                </a:extLst>
              </a:tr>
              <a:tr h="156961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Arial" panose="020B0604020202020204" pitchFamily="34" charset="0"/>
                          <a:ea typeface="Yu Gothic UI Semilight" panose="020B0400000000000000" pitchFamily="34" charset="-128"/>
                          <a:cs typeface="Arial" panose="020B0604020202020204" pitchFamily="34" charset="0"/>
                        </a:rPr>
                        <a:t>10</a:t>
                      </a:r>
                      <a:endParaRPr lang="ru-RU" sz="1200" dirty="0">
                        <a:latin typeface="Arial" panose="020B0604020202020204" pitchFamily="34" charset="0"/>
                        <a:ea typeface="Yu Gothic UI Semilight" panose="020B0400000000000000" pitchFamily="34" charset="-128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ГБУЗ РТ "</a:t>
                      </a:r>
                      <a:r>
                        <a:rPr lang="ru-RU" sz="12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Чеди-Хольская</a:t>
                      </a:r>
                      <a:r>
                        <a:rPr lang="ru-RU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ЦКБ"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Yu Gothic UI Semilight" panose="020B0400000000000000" pitchFamily="34" charset="-128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85,21</a:t>
                      </a:r>
                      <a:endParaRPr lang="ru-RU" sz="1200" dirty="0">
                        <a:latin typeface="Arial" panose="020B0604020202020204" pitchFamily="34" charset="0"/>
                        <a:ea typeface="Yu Gothic UI Semilight" panose="020B0400000000000000" pitchFamily="34" charset="-128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178,9</a:t>
                      </a:r>
                      <a:endParaRPr lang="ru-RU" sz="1200" dirty="0">
                        <a:latin typeface="Arial" panose="020B0604020202020204" pitchFamily="34" charset="0"/>
                        <a:ea typeface="Yu Gothic UI Semilight" panose="020B0400000000000000" pitchFamily="34" charset="-128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88447866"/>
                  </a:ext>
                </a:extLst>
              </a:tr>
              <a:tr h="156961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Arial" panose="020B0604020202020204" pitchFamily="34" charset="0"/>
                          <a:ea typeface="Yu Gothic UI Semilight" panose="020B0400000000000000" pitchFamily="34" charset="-128"/>
                          <a:cs typeface="Arial" panose="020B0604020202020204" pitchFamily="34" charset="0"/>
                        </a:rPr>
                        <a:t>11</a:t>
                      </a:r>
                      <a:endParaRPr lang="ru-RU" sz="1200" dirty="0">
                        <a:latin typeface="Arial" panose="020B0604020202020204" pitchFamily="34" charset="0"/>
                        <a:ea typeface="Yu Gothic UI Semilight" panose="020B0400000000000000" pitchFamily="34" charset="-128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ГБУЗ РТ "</a:t>
                      </a:r>
                      <a:r>
                        <a:rPr lang="ru-RU" sz="12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Каа-Хемская</a:t>
                      </a:r>
                      <a:r>
                        <a:rPr lang="ru-RU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ЦКБ"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Yu Gothic UI Semilight" panose="020B0400000000000000" pitchFamily="34" charset="-128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81,85</a:t>
                      </a:r>
                      <a:endParaRPr lang="ru-RU" sz="1200" dirty="0">
                        <a:latin typeface="Arial" panose="020B0604020202020204" pitchFamily="34" charset="0"/>
                        <a:ea typeface="Yu Gothic UI Semilight" panose="020B0400000000000000" pitchFamily="34" charset="-128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171,8</a:t>
                      </a:r>
                      <a:endParaRPr lang="ru-RU" sz="1200" dirty="0">
                        <a:latin typeface="Arial" panose="020B0604020202020204" pitchFamily="34" charset="0"/>
                        <a:ea typeface="Yu Gothic UI Semilight" panose="020B0400000000000000" pitchFamily="34" charset="-128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74732121"/>
                  </a:ext>
                </a:extLst>
              </a:tr>
              <a:tr h="156961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Arial" panose="020B0604020202020204" pitchFamily="34" charset="0"/>
                          <a:ea typeface="Yu Gothic UI Semilight" panose="020B0400000000000000" pitchFamily="34" charset="-128"/>
                          <a:cs typeface="Arial" panose="020B0604020202020204" pitchFamily="34" charset="0"/>
                        </a:rPr>
                        <a:t>12</a:t>
                      </a:r>
                      <a:endParaRPr lang="ru-RU" sz="1200" dirty="0">
                        <a:latin typeface="Arial" panose="020B0604020202020204" pitchFamily="34" charset="0"/>
                        <a:ea typeface="Yu Gothic UI Semilight" panose="020B0400000000000000" pitchFamily="34" charset="-128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ГБУЗ РТ "</a:t>
                      </a:r>
                      <a:r>
                        <a:rPr lang="ru-RU" sz="12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Ресонкодиспансер</a:t>
                      </a:r>
                      <a:r>
                        <a:rPr lang="ru-RU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"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Yu Gothic UI Semilight" panose="020B0400000000000000" pitchFamily="34" charset="-128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81,40</a:t>
                      </a:r>
                      <a:endParaRPr lang="ru-RU" sz="1200" dirty="0">
                        <a:latin typeface="Arial" panose="020B0604020202020204" pitchFamily="34" charset="0"/>
                        <a:ea typeface="Yu Gothic UI Semilight" panose="020B0400000000000000" pitchFamily="34" charset="-128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170,9</a:t>
                      </a:r>
                      <a:endParaRPr lang="ru-RU" sz="1200" dirty="0">
                        <a:latin typeface="Arial" panose="020B0604020202020204" pitchFamily="34" charset="0"/>
                        <a:ea typeface="Yu Gothic UI Semilight" panose="020B0400000000000000" pitchFamily="34" charset="-128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19237462"/>
                  </a:ext>
                </a:extLst>
              </a:tr>
              <a:tr h="156961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Arial" panose="020B0604020202020204" pitchFamily="34" charset="0"/>
                          <a:ea typeface="Yu Gothic UI Semilight" panose="020B0400000000000000" pitchFamily="34" charset="-128"/>
                          <a:cs typeface="Arial" panose="020B0604020202020204" pitchFamily="34" charset="0"/>
                        </a:rPr>
                        <a:t>13</a:t>
                      </a:r>
                      <a:endParaRPr lang="ru-RU" sz="1200" dirty="0">
                        <a:latin typeface="Arial" panose="020B0604020202020204" pitchFamily="34" charset="0"/>
                        <a:ea typeface="Yu Gothic UI Semilight" panose="020B0400000000000000" pitchFamily="34" charset="-128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ГБУЗ РТ "</a:t>
                      </a:r>
                      <a:r>
                        <a:rPr lang="ru-RU" sz="12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Сут-Хольская</a:t>
                      </a:r>
                      <a:r>
                        <a:rPr lang="ru-RU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ЦКБ"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Yu Gothic UI Semilight" panose="020B0400000000000000" pitchFamily="34" charset="-128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81,22</a:t>
                      </a:r>
                      <a:endParaRPr lang="ru-RU" sz="1200" dirty="0">
                        <a:latin typeface="Arial" panose="020B0604020202020204" pitchFamily="34" charset="0"/>
                        <a:ea typeface="Yu Gothic UI Semilight" panose="020B0400000000000000" pitchFamily="34" charset="-128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170,5</a:t>
                      </a:r>
                      <a:endParaRPr lang="ru-RU" sz="1200" dirty="0">
                        <a:latin typeface="Arial" panose="020B0604020202020204" pitchFamily="34" charset="0"/>
                        <a:ea typeface="Yu Gothic UI Semilight" panose="020B0400000000000000" pitchFamily="34" charset="-128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14394373"/>
                  </a:ext>
                </a:extLst>
              </a:tr>
              <a:tr h="156961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Arial" panose="020B0604020202020204" pitchFamily="34" charset="0"/>
                          <a:ea typeface="Yu Gothic UI Semilight" panose="020B0400000000000000" pitchFamily="34" charset="-128"/>
                          <a:cs typeface="Arial" panose="020B0604020202020204" pitchFamily="34" charset="0"/>
                        </a:rPr>
                        <a:t>14</a:t>
                      </a:r>
                      <a:endParaRPr lang="ru-RU" sz="1200" dirty="0">
                        <a:latin typeface="Arial" panose="020B0604020202020204" pitchFamily="34" charset="0"/>
                        <a:ea typeface="Yu Gothic UI Semilight" panose="020B0400000000000000" pitchFamily="34" charset="-128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ГБУЗ РТ "</a:t>
                      </a:r>
                      <a:r>
                        <a:rPr lang="ru-RU" sz="12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Овюрская</a:t>
                      </a:r>
                      <a:r>
                        <a:rPr lang="ru-RU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ЦКБ"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Yu Gothic UI Semilight" panose="020B0400000000000000" pitchFamily="34" charset="-128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77,14</a:t>
                      </a:r>
                      <a:endParaRPr lang="ru-RU" sz="1200" dirty="0">
                        <a:latin typeface="Arial" panose="020B0604020202020204" pitchFamily="34" charset="0"/>
                        <a:ea typeface="Yu Gothic UI Semilight" panose="020B0400000000000000" pitchFamily="34" charset="-128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161,9</a:t>
                      </a:r>
                      <a:endParaRPr lang="ru-RU" sz="1200" dirty="0">
                        <a:latin typeface="Arial" panose="020B0604020202020204" pitchFamily="34" charset="0"/>
                        <a:ea typeface="Yu Gothic UI Semilight" panose="020B0400000000000000" pitchFamily="34" charset="-128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88386716"/>
                  </a:ext>
                </a:extLst>
              </a:tr>
              <a:tr h="156961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Arial" panose="020B0604020202020204" pitchFamily="34" charset="0"/>
                          <a:ea typeface="Yu Gothic UI Semilight" panose="020B0400000000000000" pitchFamily="34" charset="-128"/>
                          <a:cs typeface="Arial" panose="020B0604020202020204" pitchFamily="34" charset="0"/>
                        </a:rPr>
                        <a:t>15</a:t>
                      </a:r>
                      <a:endParaRPr lang="ru-RU" sz="1200" dirty="0">
                        <a:latin typeface="Arial" panose="020B0604020202020204" pitchFamily="34" charset="0"/>
                        <a:ea typeface="Yu Gothic UI Semilight" panose="020B0400000000000000" pitchFamily="34" charset="-128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ГБУЗ РТ "Стоматологическая </a:t>
                      </a:r>
                      <a:r>
                        <a:rPr lang="ru-RU" sz="12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поликлика</a:t>
                      </a:r>
                      <a:r>
                        <a:rPr lang="ru-RU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"</a:t>
                      </a:r>
                      <a:endParaRPr lang="ru-RU" sz="1200" b="0" i="0" dirty="0">
                        <a:latin typeface="Arial" panose="020B0604020202020204" pitchFamily="34" charset="0"/>
                        <a:ea typeface="Yu Gothic UI Semilight" panose="020B0400000000000000" pitchFamily="34" charset="-128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74,53</a:t>
                      </a:r>
                      <a:endParaRPr lang="ru-RU" sz="1200" dirty="0">
                        <a:latin typeface="Arial" panose="020B0604020202020204" pitchFamily="34" charset="0"/>
                        <a:ea typeface="Yu Gothic UI Semilight" panose="020B0400000000000000" pitchFamily="34" charset="-128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156,4</a:t>
                      </a:r>
                      <a:endParaRPr lang="ru-RU" sz="1200" dirty="0">
                        <a:latin typeface="Arial" panose="020B0604020202020204" pitchFamily="34" charset="0"/>
                        <a:ea typeface="Yu Gothic UI Semilight" panose="020B0400000000000000" pitchFamily="34" charset="-128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28006273"/>
                  </a:ext>
                </a:extLst>
              </a:tr>
              <a:tr h="156961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Arial" panose="020B0604020202020204" pitchFamily="34" charset="0"/>
                          <a:ea typeface="Yu Gothic UI Semilight" panose="020B0400000000000000" pitchFamily="34" charset="-128"/>
                          <a:cs typeface="Arial" panose="020B0604020202020204" pitchFamily="34" charset="0"/>
                        </a:rPr>
                        <a:t>16</a:t>
                      </a:r>
                      <a:endParaRPr lang="ru-RU" sz="1200" dirty="0">
                        <a:latin typeface="Arial" panose="020B0604020202020204" pitchFamily="34" charset="0"/>
                        <a:ea typeface="Yu Gothic UI Semilight" panose="020B0400000000000000" pitchFamily="34" charset="-128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ГБУЗ РТ "</a:t>
                      </a:r>
                      <a:r>
                        <a:rPr lang="ru-RU" sz="12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Кызылская</a:t>
                      </a:r>
                      <a:r>
                        <a:rPr lang="ru-RU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ЦКБ"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Yu Gothic UI Semilight" panose="020B0400000000000000" pitchFamily="34" charset="-128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71,66</a:t>
                      </a:r>
                      <a:endParaRPr lang="ru-RU" sz="1200" dirty="0">
                        <a:latin typeface="Arial" panose="020B0604020202020204" pitchFamily="34" charset="0"/>
                        <a:ea typeface="Yu Gothic UI Semilight" panose="020B0400000000000000" pitchFamily="34" charset="-128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150,4</a:t>
                      </a:r>
                      <a:endParaRPr lang="ru-RU" sz="1200" dirty="0">
                        <a:latin typeface="Arial" panose="020B0604020202020204" pitchFamily="34" charset="0"/>
                        <a:ea typeface="Yu Gothic UI Semilight" panose="020B0400000000000000" pitchFamily="34" charset="-128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45339903"/>
                  </a:ext>
                </a:extLst>
              </a:tr>
              <a:tr h="156961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Arial" panose="020B0604020202020204" pitchFamily="34" charset="0"/>
                          <a:ea typeface="Yu Gothic UI Semilight" panose="020B0400000000000000" pitchFamily="34" charset="-128"/>
                          <a:cs typeface="Arial" panose="020B0604020202020204" pitchFamily="34" charset="0"/>
                        </a:rPr>
                        <a:t>17</a:t>
                      </a:r>
                      <a:endParaRPr lang="ru-RU" sz="1200" dirty="0">
                        <a:latin typeface="Arial" panose="020B0604020202020204" pitchFamily="34" charset="0"/>
                        <a:ea typeface="Yu Gothic UI Semilight" panose="020B0400000000000000" pitchFamily="34" charset="-128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ГБУЗ РТ "РКДЦ"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Yu Gothic UI Semilight" panose="020B0400000000000000" pitchFamily="34" charset="-128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68,71</a:t>
                      </a:r>
                      <a:endParaRPr lang="ru-RU" sz="1200" dirty="0">
                        <a:latin typeface="Arial" panose="020B0604020202020204" pitchFamily="34" charset="0"/>
                        <a:ea typeface="Yu Gothic UI Semilight" panose="020B0400000000000000" pitchFamily="34" charset="-128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144,2</a:t>
                      </a:r>
                      <a:endParaRPr lang="ru-RU" sz="1200" dirty="0">
                        <a:latin typeface="Arial" panose="020B0604020202020204" pitchFamily="34" charset="0"/>
                        <a:ea typeface="Yu Gothic UI Semilight" panose="020B0400000000000000" pitchFamily="34" charset="-128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28478070"/>
                  </a:ext>
                </a:extLst>
              </a:tr>
              <a:tr h="156961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Arial" panose="020B0604020202020204" pitchFamily="34" charset="0"/>
                          <a:ea typeface="Yu Gothic UI Semilight" panose="020B0400000000000000" pitchFamily="34" charset="-128"/>
                          <a:cs typeface="Arial" panose="020B0604020202020204" pitchFamily="34" charset="0"/>
                        </a:rPr>
                        <a:t>18</a:t>
                      </a:r>
                      <a:endParaRPr lang="ru-RU" sz="1200" dirty="0">
                        <a:latin typeface="Arial" panose="020B0604020202020204" pitchFamily="34" charset="0"/>
                        <a:ea typeface="Yu Gothic UI Semilight" panose="020B0400000000000000" pitchFamily="34" charset="-128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ГБУЗ РТ "Республиканская больница №2"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Yu Gothic UI Semilight" panose="020B0400000000000000" pitchFamily="34" charset="-128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61,67</a:t>
                      </a:r>
                      <a:endParaRPr lang="ru-RU" sz="1200" dirty="0">
                        <a:latin typeface="Arial" panose="020B0604020202020204" pitchFamily="34" charset="0"/>
                        <a:ea typeface="Yu Gothic UI Semilight" panose="020B0400000000000000" pitchFamily="34" charset="-128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129,4</a:t>
                      </a:r>
                      <a:endParaRPr lang="ru-RU" sz="1200" dirty="0">
                        <a:latin typeface="Arial" panose="020B0604020202020204" pitchFamily="34" charset="0"/>
                        <a:ea typeface="Yu Gothic UI Semilight" panose="020B0400000000000000" pitchFamily="34" charset="-128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39034004"/>
                  </a:ext>
                </a:extLst>
              </a:tr>
            </a:tbl>
          </a:graphicData>
        </a:graphic>
      </p:graphicFrame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00" y="99000"/>
            <a:ext cx="1416425" cy="8036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461085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000" y="54000"/>
            <a:ext cx="8550000" cy="684876"/>
          </a:xfrm>
        </p:spPr>
        <p:txBody>
          <a:bodyPr>
            <a:normAutofit/>
          </a:bodyPr>
          <a:lstStyle/>
          <a:p>
            <a:pPr lvl="0" indent="450850" algn="ctr" eaLnBrk="0" fontAlgn="base" hangingPunct="0">
              <a:spcAft>
                <a:spcPct val="0"/>
              </a:spcAft>
            </a:pPr>
            <a:r>
              <a:rPr lang="ru-RU" sz="14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Yu Gothic UI Semilight" panose="020B0400000000000000" pitchFamily="34" charset="-128"/>
                <a:cs typeface="Arial" panose="020B0604020202020204" pitchFamily="34" charset="0"/>
              </a:rPr>
              <a:t>Остатки по средствам ОМС на счетах государственных учреждений здравоохранения</a:t>
            </a:r>
            <a:r>
              <a:rPr lang="en-US" sz="14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Yu Gothic UI Semilight" panose="020B0400000000000000" pitchFamily="34" charset="-128"/>
                <a:cs typeface="Arial" panose="020B0604020202020204" pitchFamily="34" charset="0"/>
              </a:rPr>
              <a:t> </a:t>
            </a:r>
            <a:r>
              <a:rPr lang="ru-RU" sz="14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Yu Gothic UI Semilight" panose="020B0400000000000000" pitchFamily="34" charset="-128"/>
                <a:cs typeface="Arial" panose="020B0604020202020204" pitchFamily="34" charset="0"/>
              </a:rPr>
              <a:t> на 1 января 2024 года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06554948"/>
              </p:ext>
            </p:extLst>
          </p:nvPr>
        </p:nvGraphicFramePr>
        <p:xfrm>
          <a:off x="1775999" y="674124"/>
          <a:ext cx="8640001" cy="60848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8591">
                  <a:extLst>
                    <a:ext uri="{9D8B030D-6E8A-4147-A177-3AD203B41FA5}">
                      <a16:colId xmlns:a16="http://schemas.microsoft.com/office/drawing/2014/main" val="2093681443"/>
                    </a:ext>
                  </a:extLst>
                </a:gridCol>
                <a:gridCol w="5615798">
                  <a:extLst>
                    <a:ext uri="{9D8B030D-6E8A-4147-A177-3AD203B41FA5}">
                      <a16:colId xmlns:a16="http://schemas.microsoft.com/office/drawing/2014/main" val="4216973577"/>
                    </a:ext>
                  </a:extLst>
                </a:gridCol>
                <a:gridCol w="2215612">
                  <a:extLst>
                    <a:ext uri="{9D8B030D-6E8A-4147-A177-3AD203B41FA5}">
                      <a16:colId xmlns:a16="http://schemas.microsoft.com/office/drawing/2014/main" val="730826732"/>
                    </a:ext>
                  </a:extLst>
                </a:gridCol>
              </a:tblGrid>
              <a:tr h="38267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№ п/п</a:t>
                      </a:r>
                      <a:endParaRPr lang="ru-RU" sz="1200" b="1" i="0" u="none" strike="noStrike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Yu Gothic UI Semilight" panose="020B0400000000000000" pitchFamily="34" charset="-128"/>
                        <a:cs typeface="Arial" panose="020B0604020202020204" pitchFamily="34" charset="0"/>
                      </a:endParaRPr>
                    </a:p>
                  </a:txBody>
                  <a:tcPr marL="4218" marR="4218" marT="42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Наименование</a:t>
                      </a:r>
                      <a:r>
                        <a:rPr lang="ru-RU" sz="1200" u="none" strike="noStrike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медицинской организации</a:t>
                      </a:r>
                      <a:endParaRPr lang="ru-RU" sz="1200" b="1" i="0" u="none" strike="noStrike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Yu Gothic UI Semilight" panose="020B0400000000000000" pitchFamily="34" charset="-128"/>
                        <a:cs typeface="Arial" panose="020B0604020202020204" pitchFamily="34" charset="0"/>
                      </a:endParaRPr>
                    </a:p>
                  </a:txBody>
                  <a:tcPr marL="4218" marR="4218" marT="42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Остатки на  счетах </a:t>
                      </a:r>
                    </a:p>
                    <a:p>
                      <a:pPr algn="ctr" fontAlgn="ctr"/>
                      <a:r>
                        <a:rPr lang="ru-RU" sz="1200" u="none" strike="noStrike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ru-RU" sz="1200" u="none" strike="noStrike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тыс.руб</a:t>
                      </a:r>
                      <a:r>
                        <a:rPr lang="ru-RU" sz="1200" u="none" strike="noStrike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ru-RU" sz="1200" b="1" i="0" u="none" strike="noStrike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Yu Gothic UI Semilight" panose="020B0400000000000000" pitchFamily="34" charset="-128"/>
                        <a:cs typeface="Arial" panose="020B0604020202020204" pitchFamily="34" charset="0"/>
                      </a:endParaRPr>
                    </a:p>
                  </a:txBody>
                  <a:tcPr marL="4218" marR="4218" marT="4218" marB="0" anchor="ctr"/>
                </a:tc>
                <a:extLst>
                  <a:ext uri="{0D108BD9-81ED-4DB2-BD59-A6C34878D82A}">
                    <a16:rowId xmlns:a16="http://schemas.microsoft.com/office/drawing/2014/main" val="570605495"/>
                  </a:ext>
                </a:extLst>
              </a:tr>
              <a:tr h="19351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200" b="0" i="0" u="none" strike="noStrike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Yu Gothic UI Semilight" panose="020B0400000000000000" pitchFamily="34" charset="-128"/>
                        <a:cs typeface="Arial" panose="020B0604020202020204" pitchFamily="34" charset="0"/>
                      </a:endParaRPr>
                    </a:p>
                  </a:txBody>
                  <a:tcPr marL="4218" marR="4218" marT="42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ГБУЗ РТ "Республиканская больница №1"</a:t>
                      </a:r>
                      <a:endParaRPr lang="ru-RU" sz="1200" b="0" i="0" u="none" strike="noStrike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Yu Gothic UI Semilight" panose="020B0400000000000000" pitchFamily="34" charset="-128"/>
                        <a:cs typeface="Arial" panose="020B0604020202020204" pitchFamily="34" charset="0"/>
                      </a:endParaRPr>
                    </a:p>
                  </a:txBody>
                  <a:tcPr marL="144000" marR="4218" marT="42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165 129,1</a:t>
                      </a:r>
                      <a:endParaRPr lang="ru-RU" sz="1200" b="0" i="0" u="none" strike="noStrike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Yu Gothic UI Semilight" panose="020B0400000000000000" pitchFamily="34" charset="-128"/>
                        <a:cs typeface="Arial" panose="020B0604020202020204" pitchFamily="34" charset="0"/>
                      </a:endParaRPr>
                    </a:p>
                  </a:txBody>
                  <a:tcPr marL="4218" marR="4218" marT="4218" marB="0" anchor="ctr"/>
                </a:tc>
                <a:extLst>
                  <a:ext uri="{0D108BD9-81ED-4DB2-BD59-A6C34878D82A}">
                    <a16:rowId xmlns:a16="http://schemas.microsoft.com/office/drawing/2014/main" val="3477249290"/>
                  </a:ext>
                </a:extLst>
              </a:tr>
              <a:tr h="19351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1200" b="0" i="0" u="none" strike="noStrike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Yu Gothic UI Semilight" panose="020B0400000000000000" pitchFamily="34" charset="-128"/>
                        <a:cs typeface="Arial" panose="020B0604020202020204" pitchFamily="34" charset="0"/>
                      </a:endParaRPr>
                    </a:p>
                  </a:txBody>
                  <a:tcPr marL="4218" marR="4218" marT="42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ГБУЗ РТ "Инфекционная больница"</a:t>
                      </a:r>
                      <a:endParaRPr lang="ru-RU" sz="1200" b="0" i="0" u="none" strike="noStrike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Yu Gothic UI Semilight" panose="020B0400000000000000" pitchFamily="34" charset="-128"/>
                        <a:cs typeface="Arial" panose="020B0604020202020204" pitchFamily="34" charset="0"/>
                      </a:endParaRPr>
                    </a:p>
                  </a:txBody>
                  <a:tcPr marL="144000" marR="4218" marT="42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47 001,5</a:t>
                      </a:r>
                      <a:endParaRPr lang="ru-RU" sz="1200" b="0" i="0" u="none" strike="noStrike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Yu Gothic UI Semilight" panose="020B0400000000000000" pitchFamily="34" charset="-128"/>
                        <a:cs typeface="Arial" panose="020B0604020202020204" pitchFamily="34" charset="0"/>
                      </a:endParaRPr>
                    </a:p>
                  </a:txBody>
                  <a:tcPr marL="4218" marR="4218" marT="4218" marB="0" anchor="ctr"/>
                </a:tc>
                <a:extLst>
                  <a:ext uri="{0D108BD9-81ED-4DB2-BD59-A6C34878D82A}">
                    <a16:rowId xmlns:a16="http://schemas.microsoft.com/office/drawing/2014/main" val="2638898266"/>
                  </a:ext>
                </a:extLst>
              </a:tr>
              <a:tr h="19351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ru-RU" sz="1200" b="0" i="0" u="none" strike="noStrike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Yu Gothic UI Semilight" panose="020B0400000000000000" pitchFamily="34" charset="-128"/>
                        <a:cs typeface="Arial" panose="020B0604020202020204" pitchFamily="34" charset="0"/>
                      </a:endParaRPr>
                    </a:p>
                  </a:txBody>
                  <a:tcPr marL="4218" marR="4218" marT="42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ГБУЗ РТ "РКДЦ"</a:t>
                      </a:r>
                      <a:endParaRPr lang="ru-RU" sz="1200" b="0" i="0" u="none" strike="noStrike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Yu Gothic UI Semilight" panose="020B0400000000000000" pitchFamily="34" charset="-128"/>
                        <a:cs typeface="Arial" panose="020B0604020202020204" pitchFamily="34" charset="0"/>
                      </a:endParaRPr>
                    </a:p>
                  </a:txBody>
                  <a:tcPr marL="144000" marR="4218" marT="42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34 212,8</a:t>
                      </a:r>
                      <a:endParaRPr lang="ru-RU" sz="1200" b="0" i="0" u="none" strike="noStrike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Yu Gothic UI Semilight" panose="020B0400000000000000" pitchFamily="34" charset="-128"/>
                        <a:cs typeface="Arial" panose="020B0604020202020204" pitchFamily="34" charset="0"/>
                      </a:endParaRPr>
                    </a:p>
                  </a:txBody>
                  <a:tcPr marL="4218" marR="4218" marT="4218" marB="0" anchor="ctr"/>
                </a:tc>
                <a:extLst>
                  <a:ext uri="{0D108BD9-81ED-4DB2-BD59-A6C34878D82A}">
                    <a16:rowId xmlns:a16="http://schemas.microsoft.com/office/drawing/2014/main" val="4189575040"/>
                  </a:ext>
                </a:extLst>
              </a:tr>
              <a:tr h="19351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ru-RU" sz="1200" b="0" i="0" u="none" strike="noStrike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Yu Gothic UI Semilight" panose="020B0400000000000000" pitchFamily="34" charset="-128"/>
                        <a:cs typeface="Arial" panose="020B0604020202020204" pitchFamily="34" charset="0"/>
                      </a:endParaRPr>
                    </a:p>
                  </a:txBody>
                  <a:tcPr marL="4218" marR="4218" marT="42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ГБУЗ РТ "РЦСМП и МК"</a:t>
                      </a:r>
                      <a:endParaRPr lang="ru-RU" sz="1200" b="0" i="0" u="none" strike="noStrike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Yu Gothic UI Semilight" panose="020B0400000000000000" pitchFamily="34" charset="-128"/>
                        <a:cs typeface="Arial" panose="020B0604020202020204" pitchFamily="34" charset="0"/>
                      </a:endParaRPr>
                    </a:p>
                  </a:txBody>
                  <a:tcPr marL="144000" marR="4218" marT="42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25 248,5</a:t>
                      </a:r>
                      <a:endParaRPr lang="ru-RU" sz="1200" b="0" i="0" u="none" strike="noStrike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Yu Gothic UI Semilight" panose="020B0400000000000000" pitchFamily="34" charset="-128"/>
                        <a:cs typeface="Arial" panose="020B0604020202020204" pitchFamily="34" charset="0"/>
                      </a:endParaRPr>
                    </a:p>
                  </a:txBody>
                  <a:tcPr marL="4218" marR="4218" marT="4218" marB="0" anchor="ctr"/>
                </a:tc>
                <a:extLst>
                  <a:ext uri="{0D108BD9-81ED-4DB2-BD59-A6C34878D82A}">
                    <a16:rowId xmlns:a16="http://schemas.microsoft.com/office/drawing/2014/main" val="2746467933"/>
                  </a:ext>
                </a:extLst>
              </a:tr>
              <a:tr h="19351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ru-RU" sz="1200" b="0" i="0" u="none" strike="noStrike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Yu Gothic UI Semilight" panose="020B0400000000000000" pitchFamily="34" charset="-128"/>
                        <a:cs typeface="Arial" panose="020B0604020202020204" pitchFamily="34" charset="0"/>
                      </a:endParaRPr>
                    </a:p>
                  </a:txBody>
                  <a:tcPr marL="4218" marR="4218" marT="42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ГБУЗ РТ "</a:t>
                      </a:r>
                      <a:r>
                        <a:rPr lang="ru-RU" sz="1200" u="none" strike="noStrike" dirty="0" err="1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Рескожвендиспансер</a:t>
                      </a:r>
                      <a:r>
                        <a:rPr lang="ru-RU" sz="1200" u="none" strike="noStrike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"</a:t>
                      </a:r>
                      <a:endParaRPr lang="ru-RU" sz="1200" b="0" i="0" u="none" strike="noStrike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Yu Gothic UI Semilight" panose="020B0400000000000000" pitchFamily="34" charset="-128"/>
                        <a:cs typeface="Arial" panose="020B0604020202020204" pitchFamily="34" charset="0"/>
                      </a:endParaRPr>
                    </a:p>
                  </a:txBody>
                  <a:tcPr marL="144000" marR="4218" marT="42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20 758,7</a:t>
                      </a:r>
                      <a:endParaRPr lang="ru-RU" sz="1200" b="0" i="0" u="none" strike="noStrike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Yu Gothic UI Semilight" panose="020B0400000000000000" pitchFamily="34" charset="-128"/>
                        <a:cs typeface="Arial" panose="020B0604020202020204" pitchFamily="34" charset="0"/>
                      </a:endParaRPr>
                    </a:p>
                  </a:txBody>
                  <a:tcPr marL="4218" marR="4218" marT="4218" marB="0" anchor="ctr"/>
                </a:tc>
                <a:extLst>
                  <a:ext uri="{0D108BD9-81ED-4DB2-BD59-A6C34878D82A}">
                    <a16:rowId xmlns:a16="http://schemas.microsoft.com/office/drawing/2014/main" val="3881965006"/>
                  </a:ext>
                </a:extLst>
              </a:tr>
              <a:tr h="19351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ru-RU" sz="1200" b="0" i="0" u="none" strike="noStrike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Yu Gothic UI Semilight" panose="020B0400000000000000" pitchFamily="34" charset="-128"/>
                        <a:cs typeface="Arial" panose="020B0604020202020204" pitchFamily="34" charset="0"/>
                      </a:endParaRPr>
                    </a:p>
                  </a:txBody>
                  <a:tcPr marL="4218" marR="4218" marT="42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ГБУЗ РТ "</a:t>
                      </a:r>
                      <a:r>
                        <a:rPr lang="ru-RU" sz="1200" u="none" strike="noStrike" dirty="0" err="1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Дзун-Хемчикский</a:t>
                      </a:r>
                      <a:r>
                        <a:rPr lang="ru-RU" sz="1200" u="none" strike="noStrike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ММЦ"</a:t>
                      </a:r>
                      <a:endParaRPr lang="ru-RU" sz="1200" b="0" i="0" u="none" strike="noStrike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Yu Gothic UI Semilight" panose="020B0400000000000000" pitchFamily="34" charset="-128"/>
                        <a:cs typeface="Arial" panose="020B0604020202020204" pitchFamily="34" charset="0"/>
                      </a:endParaRPr>
                    </a:p>
                  </a:txBody>
                  <a:tcPr marL="144000" marR="4218" marT="42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14 650,3</a:t>
                      </a:r>
                      <a:endParaRPr lang="ru-RU" sz="1200" b="0" i="0" u="none" strike="noStrike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Yu Gothic UI Semilight" panose="020B0400000000000000" pitchFamily="34" charset="-128"/>
                        <a:cs typeface="Arial" panose="020B0604020202020204" pitchFamily="34" charset="0"/>
                      </a:endParaRPr>
                    </a:p>
                  </a:txBody>
                  <a:tcPr marL="4218" marR="4218" marT="4218" marB="0" anchor="ctr"/>
                </a:tc>
                <a:extLst>
                  <a:ext uri="{0D108BD9-81ED-4DB2-BD59-A6C34878D82A}">
                    <a16:rowId xmlns:a16="http://schemas.microsoft.com/office/drawing/2014/main" val="2326177394"/>
                  </a:ext>
                </a:extLst>
              </a:tr>
              <a:tr h="19351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ru-RU" sz="1200" b="0" i="0" u="none" strike="noStrike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Yu Gothic UI Semilight" panose="020B0400000000000000" pitchFamily="34" charset="-128"/>
                        <a:cs typeface="Arial" panose="020B0604020202020204" pitchFamily="34" charset="0"/>
                      </a:endParaRPr>
                    </a:p>
                  </a:txBody>
                  <a:tcPr marL="4218" marR="4218" marT="42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ГБУЗ РТ "РЦОЗМП"</a:t>
                      </a:r>
                      <a:endParaRPr lang="ru-RU" sz="1200" b="0" i="0" u="none" strike="noStrike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Yu Gothic UI Semilight" panose="020B0400000000000000" pitchFamily="34" charset="-128"/>
                        <a:cs typeface="Arial" panose="020B0604020202020204" pitchFamily="34" charset="0"/>
                      </a:endParaRPr>
                    </a:p>
                  </a:txBody>
                  <a:tcPr marL="144000" marR="4218" marT="42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13 315,4</a:t>
                      </a:r>
                      <a:endParaRPr lang="ru-RU" sz="1200" b="0" i="0" u="none" strike="noStrike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Yu Gothic UI Semilight" panose="020B0400000000000000" pitchFamily="34" charset="-128"/>
                        <a:cs typeface="Arial" panose="020B0604020202020204" pitchFamily="34" charset="0"/>
                      </a:endParaRPr>
                    </a:p>
                  </a:txBody>
                  <a:tcPr marL="4218" marR="4218" marT="4218" marB="0" anchor="ctr"/>
                </a:tc>
                <a:extLst>
                  <a:ext uri="{0D108BD9-81ED-4DB2-BD59-A6C34878D82A}">
                    <a16:rowId xmlns:a16="http://schemas.microsoft.com/office/drawing/2014/main" val="576569399"/>
                  </a:ext>
                </a:extLst>
              </a:tr>
              <a:tr h="19351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ru-RU" sz="1200" b="0" i="0" u="none" strike="noStrike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Yu Gothic UI Semilight" panose="020B0400000000000000" pitchFamily="34" charset="-128"/>
                        <a:cs typeface="Arial" panose="020B0604020202020204" pitchFamily="34" charset="0"/>
                      </a:endParaRPr>
                    </a:p>
                  </a:txBody>
                  <a:tcPr marL="4218" marR="4218" marT="42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ГБУЗ РТ "</a:t>
                      </a:r>
                      <a:r>
                        <a:rPr lang="ru-RU" sz="1200" u="none" strike="noStrike" dirty="0" err="1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Кызылская</a:t>
                      </a:r>
                      <a:r>
                        <a:rPr lang="ru-RU" sz="1200" u="none" strike="noStrike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ЦКБ"</a:t>
                      </a:r>
                      <a:endParaRPr lang="ru-RU" sz="1200" b="0" i="0" u="none" strike="noStrike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Yu Gothic UI Semilight" panose="020B0400000000000000" pitchFamily="34" charset="-128"/>
                        <a:cs typeface="Arial" panose="020B0604020202020204" pitchFamily="34" charset="0"/>
                      </a:endParaRPr>
                    </a:p>
                  </a:txBody>
                  <a:tcPr marL="144000" marR="4218" marT="42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8 050,8</a:t>
                      </a:r>
                      <a:endParaRPr lang="ru-RU" sz="1200" b="0" i="0" u="none" strike="noStrike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Yu Gothic UI Semilight" panose="020B0400000000000000" pitchFamily="34" charset="-128"/>
                        <a:cs typeface="Arial" panose="020B0604020202020204" pitchFamily="34" charset="0"/>
                      </a:endParaRPr>
                    </a:p>
                  </a:txBody>
                  <a:tcPr marL="4218" marR="4218" marT="4218" marB="0" anchor="ctr"/>
                </a:tc>
                <a:extLst>
                  <a:ext uri="{0D108BD9-81ED-4DB2-BD59-A6C34878D82A}">
                    <a16:rowId xmlns:a16="http://schemas.microsoft.com/office/drawing/2014/main" val="2122956525"/>
                  </a:ext>
                </a:extLst>
              </a:tr>
              <a:tr h="19351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ru-RU" sz="1200" b="0" i="0" u="none" strike="noStrike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Yu Gothic UI Semilight" panose="020B0400000000000000" pitchFamily="34" charset="-128"/>
                        <a:cs typeface="Arial" panose="020B0604020202020204" pitchFamily="34" charset="0"/>
                      </a:endParaRPr>
                    </a:p>
                  </a:txBody>
                  <a:tcPr marL="4218" marR="4218" marT="42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ГАУЗ РТ "СП Серебрянка"</a:t>
                      </a:r>
                      <a:endParaRPr lang="ru-RU" sz="1200" b="0" i="0" u="none" strike="noStrike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Yu Gothic UI Semilight" panose="020B0400000000000000" pitchFamily="34" charset="-128"/>
                        <a:cs typeface="Arial" panose="020B0604020202020204" pitchFamily="34" charset="0"/>
                      </a:endParaRPr>
                    </a:p>
                  </a:txBody>
                  <a:tcPr marL="144000" marR="4218" marT="42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5 912,6</a:t>
                      </a:r>
                      <a:endParaRPr lang="ru-RU" sz="1200" b="0" i="0" u="none" strike="noStrike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Yu Gothic UI Semilight" panose="020B0400000000000000" pitchFamily="34" charset="-128"/>
                        <a:cs typeface="Arial" panose="020B0604020202020204" pitchFamily="34" charset="0"/>
                      </a:endParaRPr>
                    </a:p>
                  </a:txBody>
                  <a:tcPr marL="4218" marR="4218" marT="4218" marB="0" anchor="ctr"/>
                </a:tc>
                <a:extLst>
                  <a:ext uri="{0D108BD9-81ED-4DB2-BD59-A6C34878D82A}">
                    <a16:rowId xmlns:a16="http://schemas.microsoft.com/office/drawing/2014/main" val="775462444"/>
                  </a:ext>
                </a:extLst>
              </a:tr>
              <a:tr h="19351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ru-RU" sz="1200" b="0" i="0" u="none" strike="noStrike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Yu Gothic UI Semilight" panose="020B0400000000000000" pitchFamily="34" charset="-128"/>
                        <a:cs typeface="Arial" panose="020B0604020202020204" pitchFamily="34" charset="0"/>
                      </a:endParaRPr>
                    </a:p>
                  </a:txBody>
                  <a:tcPr marL="4218" marR="4218" marT="42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ГБУЗ РТ "</a:t>
                      </a:r>
                      <a:r>
                        <a:rPr lang="ru-RU" sz="1200" u="none" strike="noStrike" dirty="0" err="1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Респ.центр</a:t>
                      </a:r>
                      <a:r>
                        <a:rPr lang="ru-RU" sz="1200" u="none" strike="noStrike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ВМРД"</a:t>
                      </a:r>
                      <a:endParaRPr lang="ru-RU" sz="1200" b="0" i="0" u="none" strike="noStrike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Yu Gothic UI Semilight" panose="020B0400000000000000" pitchFamily="34" charset="-128"/>
                        <a:cs typeface="Arial" panose="020B0604020202020204" pitchFamily="34" charset="0"/>
                      </a:endParaRPr>
                    </a:p>
                  </a:txBody>
                  <a:tcPr marL="144000" marR="4218" marT="42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5 720,8</a:t>
                      </a:r>
                      <a:endParaRPr lang="ru-RU" sz="1200" b="0" i="0" u="none" strike="noStrike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Yu Gothic UI Semilight" panose="020B0400000000000000" pitchFamily="34" charset="-128"/>
                        <a:cs typeface="Arial" panose="020B0604020202020204" pitchFamily="34" charset="0"/>
                      </a:endParaRPr>
                    </a:p>
                  </a:txBody>
                  <a:tcPr marL="4218" marR="4218" marT="4218" marB="0" anchor="ctr"/>
                </a:tc>
                <a:extLst>
                  <a:ext uri="{0D108BD9-81ED-4DB2-BD59-A6C34878D82A}">
                    <a16:rowId xmlns:a16="http://schemas.microsoft.com/office/drawing/2014/main" val="1233003664"/>
                  </a:ext>
                </a:extLst>
              </a:tr>
              <a:tr h="19351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  <a:endParaRPr lang="ru-RU" sz="1200" b="0" i="0" u="none" strike="noStrike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Yu Gothic UI Semilight" panose="020B0400000000000000" pitchFamily="34" charset="-128"/>
                        <a:cs typeface="Arial" panose="020B0604020202020204" pitchFamily="34" charset="0"/>
                      </a:endParaRPr>
                    </a:p>
                  </a:txBody>
                  <a:tcPr marL="4218" marR="4218" marT="42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ГБУЗ РТ "</a:t>
                      </a:r>
                      <a:r>
                        <a:rPr lang="ru-RU" sz="1200" u="none" strike="noStrike" dirty="0" err="1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Эрзинская</a:t>
                      </a:r>
                      <a:r>
                        <a:rPr lang="ru-RU" sz="1200" u="none" strike="noStrike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ЦКБ"</a:t>
                      </a:r>
                      <a:endParaRPr lang="ru-RU" sz="1200" b="0" i="0" u="none" strike="noStrike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Yu Gothic UI Semilight" panose="020B0400000000000000" pitchFamily="34" charset="-128"/>
                        <a:cs typeface="Arial" panose="020B0604020202020204" pitchFamily="34" charset="0"/>
                      </a:endParaRPr>
                    </a:p>
                  </a:txBody>
                  <a:tcPr marL="144000" marR="4218" marT="42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4 434,6</a:t>
                      </a:r>
                      <a:endParaRPr lang="ru-RU" sz="1200" b="0" i="0" u="none" strike="noStrike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Yu Gothic UI Semilight" panose="020B0400000000000000" pitchFamily="34" charset="-128"/>
                        <a:cs typeface="Arial" panose="020B0604020202020204" pitchFamily="34" charset="0"/>
                      </a:endParaRPr>
                    </a:p>
                  </a:txBody>
                  <a:tcPr marL="4218" marR="4218" marT="4218" marB="0" anchor="ctr"/>
                </a:tc>
                <a:extLst>
                  <a:ext uri="{0D108BD9-81ED-4DB2-BD59-A6C34878D82A}">
                    <a16:rowId xmlns:a16="http://schemas.microsoft.com/office/drawing/2014/main" val="2263855823"/>
                  </a:ext>
                </a:extLst>
              </a:tr>
              <a:tr h="19351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ru-RU" sz="1200" b="0" i="0" u="none" strike="noStrike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Yu Gothic UI Semilight" panose="020B0400000000000000" pitchFamily="34" charset="-128"/>
                        <a:cs typeface="Arial" panose="020B0604020202020204" pitchFamily="34" charset="0"/>
                      </a:endParaRPr>
                    </a:p>
                  </a:txBody>
                  <a:tcPr marL="4218" marR="4218" marT="42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ГБУЗ РТ "Тес-</a:t>
                      </a:r>
                      <a:r>
                        <a:rPr lang="ru-RU" sz="1200" u="none" strike="noStrike" dirty="0" err="1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Хемская</a:t>
                      </a:r>
                      <a:r>
                        <a:rPr lang="ru-RU" sz="1200" u="none" strike="noStrike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ЦКБ"</a:t>
                      </a:r>
                      <a:endParaRPr lang="ru-RU" sz="1200" b="0" i="0" u="none" strike="noStrike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Yu Gothic UI Semilight" panose="020B0400000000000000" pitchFamily="34" charset="-128"/>
                        <a:cs typeface="Arial" panose="020B0604020202020204" pitchFamily="34" charset="0"/>
                      </a:endParaRPr>
                    </a:p>
                  </a:txBody>
                  <a:tcPr marL="144000" marR="4218" marT="42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4 256,0</a:t>
                      </a:r>
                      <a:endParaRPr lang="ru-RU" sz="1200" b="0" i="0" u="none" strike="noStrike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Yu Gothic UI Semilight" panose="020B0400000000000000" pitchFamily="34" charset="-128"/>
                        <a:cs typeface="Arial" panose="020B0604020202020204" pitchFamily="34" charset="0"/>
                      </a:endParaRPr>
                    </a:p>
                  </a:txBody>
                  <a:tcPr marL="4218" marR="4218" marT="4218" marB="0" anchor="ctr"/>
                </a:tc>
                <a:extLst>
                  <a:ext uri="{0D108BD9-81ED-4DB2-BD59-A6C34878D82A}">
                    <a16:rowId xmlns:a16="http://schemas.microsoft.com/office/drawing/2014/main" val="2258611534"/>
                  </a:ext>
                </a:extLst>
              </a:tr>
              <a:tr h="19351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  <a:endParaRPr lang="ru-RU" sz="1200" b="0" i="0" u="none" strike="noStrike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Yu Gothic UI Semilight" panose="020B0400000000000000" pitchFamily="34" charset="-128"/>
                        <a:cs typeface="Arial" panose="020B0604020202020204" pitchFamily="34" charset="0"/>
                      </a:endParaRPr>
                    </a:p>
                  </a:txBody>
                  <a:tcPr marL="4218" marR="4218" marT="42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ГБУЗ РТ "</a:t>
                      </a:r>
                      <a:r>
                        <a:rPr lang="ru-RU" sz="1200" u="none" strike="noStrike" dirty="0" err="1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Ресонкодиспансер</a:t>
                      </a:r>
                      <a:r>
                        <a:rPr lang="ru-RU" sz="1200" u="none" strike="noStrike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"</a:t>
                      </a:r>
                      <a:endParaRPr lang="ru-RU" sz="1200" b="0" i="0" u="none" strike="noStrike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Yu Gothic UI Semilight" panose="020B0400000000000000" pitchFamily="34" charset="-128"/>
                        <a:cs typeface="Arial" panose="020B0604020202020204" pitchFamily="34" charset="0"/>
                      </a:endParaRPr>
                    </a:p>
                  </a:txBody>
                  <a:tcPr marL="144000" marR="4218" marT="42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3 838,7</a:t>
                      </a:r>
                      <a:endParaRPr lang="ru-RU" sz="1200" b="0" i="0" u="none" strike="noStrike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Yu Gothic UI Semilight" panose="020B0400000000000000" pitchFamily="34" charset="-128"/>
                        <a:cs typeface="Arial" panose="020B0604020202020204" pitchFamily="34" charset="0"/>
                      </a:endParaRPr>
                    </a:p>
                  </a:txBody>
                  <a:tcPr marL="4218" marR="4218" marT="4218" marB="0" anchor="ctr"/>
                </a:tc>
                <a:extLst>
                  <a:ext uri="{0D108BD9-81ED-4DB2-BD59-A6C34878D82A}">
                    <a16:rowId xmlns:a16="http://schemas.microsoft.com/office/drawing/2014/main" val="1863098886"/>
                  </a:ext>
                </a:extLst>
              </a:tr>
              <a:tr h="19351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</a:t>
                      </a:r>
                      <a:endParaRPr lang="ru-RU" sz="1200" b="0" i="0" u="none" strike="noStrike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Yu Gothic UI Semilight" panose="020B0400000000000000" pitchFamily="34" charset="-128"/>
                        <a:cs typeface="Arial" panose="020B0604020202020204" pitchFamily="34" charset="0"/>
                      </a:endParaRPr>
                    </a:p>
                  </a:txBody>
                  <a:tcPr marL="4218" marR="4218" marT="42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ГБУЗ РТ "</a:t>
                      </a:r>
                      <a:r>
                        <a:rPr lang="ru-RU" sz="1200" u="none" strike="noStrike" dirty="0" err="1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Чеди-Хольская</a:t>
                      </a:r>
                      <a:r>
                        <a:rPr lang="ru-RU" sz="1200" u="none" strike="noStrike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ЦКБ</a:t>
                      </a:r>
                      <a:endParaRPr lang="ru-RU" sz="1200" b="0" i="0" u="none" strike="noStrike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Yu Gothic UI Semilight" panose="020B0400000000000000" pitchFamily="34" charset="-128"/>
                        <a:cs typeface="Arial" panose="020B0604020202020204" pitchFamily="34" charset="0"/>
                      </a:endParaRPr>
                    </a:p>
                  </a:txBody>
                  <a:tcPr marL="144000" marR="4218" marT="42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2 866,5</a:t>
                      </a:r>
                      <a:endParaRPr lang="ru-RU" sz="1200" b="0" i="0" u="none" strike="noStrike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Yu Gothic UI Semilight" panose="020B0400000000000000" pitchFamily="34" charset="-128"/>
                        <a:cs typeface="Arial" panose="020B0604020202020204" pitchFamily="34" charset="0"/>
                      </a:endParaRPr>
                    </a:p>
                  </a:txBody>
                  <a:tcPr marL="4218" marR="4218" marT="4218" marB="0" anchor="ctr"/>
                </a:tc>
                <a:extLst>
                  <a:ext uri="{0D108BD9-81ED-4DB2-BD59-A6C34878D82A}">
                    <a16:rowId xmlns:a16="http://schemas.microsoft.com/office/drawing/2014/main" val="284995974"/>
                  </a:ext>
                </a:extLst>
              </a:tr>
              <a:tr h="19351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  <a:endParaRPr lang="ru-RU" sz="1200" b="0" i="0" u="none" strike="noStrike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Yu Gothic UI Semilight" panose="020B0400000000000000" pitchFamily="34" charset="-128"/>
                        <a:cs typeface="Arial" panose="020B0604020202020204" pitchFamily="34" charset="0"/>
                      </a:endParaRPr>
                    </a:p>
                  </a:txBody>
                  <a:tcPr marL="4218" marR="4218" marT="42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ГБУЗ РТ "</a:t>
                      </a:r>
                      <a:r>
                        <a:rPr lang="ru-RU" sz="1200" u="none" strike="noStrike" dirty="0" err="1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Тоджинская</a:t>
                      </a:r>
                      <a:r>
                        <a:rPr lang="ru-RU" sz="1200" u="none" strike="noStrike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ЦКБ"</a:t>
                      </a:r>
                      <a:endParaRPr lang="ru-RU" sz="1200" b="0" i="0" u="none" strike="noStrike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Yu Gothic UI Semilight" panose="020B0400000000000000" pitchFamily="34" charset="-128"/>
                        <a:cs typeface="Arial" panose="020B0604020202020204" pitchFamily="34" charset="0"/>
                      </a:endParaRPr>
                    </a:p>
                  </a:txBody>
                  <a:tcPr marL="144000" marR="4218" marT="42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2 525,1</a:t>
                      </a:r>
                      <a:endParaRPr lang="ru-RU" sz="1200" b="0" i="0" u="none" strike="noStrike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Yu Gothic UI Semilight" panose="020B0400000000000000" pitchFamily="34" charset="-128"/>
                        <a:cs typeface="Arial" panose="020B0604020202020204" pitchFamily="34" charset="0"/>
                      </a:endParaRPr>
                    </a:p>
                  </a:txBody>
                  <a:tcPr marL="4218" marR="4218" marT="4218" marB="0" anchor="ctr"/>
                </a:tc>
                <a:extLst>
                  <a:ext uri="{0D108BD9-81ED-4DB2-BD59-A6C34878D82A}">
                    <a16:rowId xmlns:a16="http://schemas.microsoft.com/office/drawing/2014/main" val="2750717463"/>
                  </a:ext>
                </a:extLst>
              </a:tr>
              <a:tr h="19351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  <a:endParaRPr lang="ru-RU" sz="1200" b="0" i="0" u="none" strike="noStrike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Yu Gothic UI Semilight" panose="020B0400000000000000" pitchFamily="34" charset="-128"/>
                        <a:cs typeface="Arial" panose="020B0604020202020204" pitchFamily="34" charset="0"/>
                      </a:endParaRPr>
                    </a:p>
                  </a:txBody>
                  <a:tcPr marL="4218" marR="4218" marT="42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ГБУЗ РТ "Стоматологическая поликлиника"</a:t>
                      </a:r>
                      <a:endParaRPr lang="ru-RU" sz="1200" b="0" i="0" u="none" strike="noStrike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Yu Gothic UI Semilight" panose="020B0400000000000000" pitchFamily="34" charset="-128"/>
                        <a:cs typeface="Arial" panose="020B0604020202020204" pitchFamily="34" charset="0"/>
                      </a:endParaRPr>
                    </a:p>
                  </a:txBody>
                  <a:tcPr marL="144000" marR="4218" marT="42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2 179,1</a:t>
                      </a:r>
                      <a:endParaRPr lang="ru-RU" sz="1200" b="0" i="0" u="none" strike="noStrike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Yu Gothic UI Semilight" panose="020B0400000000000000" pitchFamily="34" charset="-128"/>
                        <a:cs typeface="Arial" panose="020B0604020202020204" pitchFamily="34" charset="0"/>
                      </a:endParaRPr>
                    </a:p>
                  </a:txBody>
                  <a:tcPr marL="4218" marR="4218" marT="4218" marB="0" anchor="ctr"/>
                </a:tc>
                <a:extLst>
                  <a:ext uri="{0D108BD9-81ED-4DB2-BD59-A6C34878D82A}">
                    <a16:rowId xmlns:a16="http://schemas.microsoft.com/office/drawing/2014/main" val="1354906224"/>
                  </a:ext>
                </a:extLst>
              </a:tr>
              <a:tr h="19351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</a:t>
                      </a:r>
                      <a:endParaRPr lang="ru-RU" sz="1200" b="0" i="0" u="none" strike="noStrike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Yu Gothic UI Semilight" panose="020B0400000000000000" pitchFamily="34" charset="-128"/>
                        <a:cs typeface="Arial" panose="020B0604020202020204" pitchFamily="34" charset="0"/>
                      </a:endParaRPr>
                    </a:p>
                  </a:txBody>
                  <a:tcPr marL="4218" marR="4218" marT="42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ГБУЗ РТ "</a:t>
                      </a:r>
                      <a:r>
                        <a:rPr lang="ru-RU" sz="1200" u="none" strike="noStrike" dirty="0" err="1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Респ.центр</a:t>
                      </a:r>
                      <a:r>
                        <a:rPr lang="ru-RU" sz="1200" u="none" strike="noStrike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СПИД"</a:t>
                      </a:r>
                      <a:endParaRPr lang="ru-RU" sz="1200" b="0" i="0" u="none" strike="noStrike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Yu Gothic UI Semilight" panose="020B0400000000000000" pitchFamily="34" charset="-128"/>
                        <a:cs typeface="Arial" panose="020B0604020202020204" pitchFamily="34" charset="0"/>
                      </a:endParaRPr>
                    </a:p>
                  </a:txBody>
                  <a:tcPr marL="144000" marR="4218" marT="42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2 035,0</a:t>
                      </a:r>
                      <a:endParaRPr lang="ru-RU" sz="1200" b="0" i="0" u="none" strike="noStrike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Yu Gothic UI Semilight" panose="020B0400000000000000" pitchFamily="34" charset="-128"/>
                        <a:cs typeface="Arial" panose="020B0604020202020204" pitchFamily="34" charset="0"/>
                      </a:endParaRPr>
                    </a:p>
                  </a:txBody>
                  <a:tcPr marL="4218" marR="4218" marT="4218" marB="0" anchor="ctr"/>
                </a:tc>
                <a:extLst>
                  <a:ext uri="{0D108BD9-81ED-4DB2-BD59-A6C34878D82A}">
                    <a16:rowId xmlns:a16="http://schemas.microsoft.com/office/drawing/2014/main" val="1596604525"/>
                  </a:ext>
                </a:extLst>
              </a:tr>
              <a:tr h="19351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</a:t>
                      </a:r>
                      <a:endParaRPr lang="ru-RU" sz="1200" b="0" i="0" u="none" strike="noStrike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Yu Gothic UI Semilight" panose="020B0400000000000000" pitchFamily="34" charset="-128"/>
                        <a:cs typeface="Arial" panose="020B0604020202020204" pitchFamily="34" charset="0"/>
                      </a:endParaRPr>
                    </a:p>
                  </a:txBody>
                  <a:tcPr marL="4218" marR="4218" marT="42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ГБУЗ РТ "</a:t>
                      </a:r>
                      <a:r>
                        <a:rPr lang="ru-RU" sz="1200" u="none" strike="noStrike" dirty="0" err="1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Каа-Хемская</a:t>
                      </a:r>
                      <a:r>
                        <a:rPr lang="ru-RU" sz="1200" u="none" strike="noStrike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ЦКБ"</a:t>
                      </a:r>
                      <a:endParaRPr lang="ru-RU" sz="1200" b="0" i="0" u="none" strike="noStrike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Yu Gothic UI Semilight" panose="020B0400000000000000" pitchFamily="34" charset="-128"/>
                        <a:cs typeface="Arial" panose="020B0604020202020204" pitchFamily="34" charset="0"/>
                      </a:endParaRPr>
                    </a:p>
                  </a:txBody>
                  <a:tcPr marL="144000" marR="4218" marT="42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2 025,9</a:t>
                      </a:r>
                      <a:endParaRPr lang="ru-RU" sz="1200" b="0" i="0" u="none" strike="noStrike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Yu Gothic UI Semilight" panose="020B0400000000000000" pitchFamily="34" charset="-128"/>
                        <a:cs typeface="Arial" panose="020B0604020202020204" pitchFamily="34" charset="0"/>
                      </a:endParaRPr>
                    </a:p>
                  </a:txBody>
                  <a:tcPr marL="4218" marR="4218" marT="4218" marB="0" anchor="ctr"/>
                </a:tc>
                <a:extLst>
                  <a:ext uri="{0D108BD9-81ED-4DB2-BD59-A6C34878D82A}">
                    <a16:rowId xmlns:a16="http://schemas.microsoft.com/office/drawing/2014/main" val="3541420948"/>
                  </a:ext>
                </a:extLst>
              </a:tr>
              <a:tr h="19351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</a:t>
                      </a:r>
                      <a:endParaRPr lang="ru-RU" sz="1200" b="0" i="0" u="none" strike="noStrike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Yu Gothic UI Semilight" panose="020B0400000000000000" pitchFamily="34" charset="-128"/>
                        <a:cs typeface="Arial" panose="020B0604020202020204" pitchFamily="34" charset="0"/>
                      </a:endParaRPr>
                    </a:p>
                  </a:txBody>
                  <a:tcPr marL="4218" marR="4218" marT="42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ГБУЗ РТ "</a:t>
                      </a:r>
                      <a:r>
                        <a:rPr lang="ru-RU" sz="1200" u="none" strike="noStrike" dirty="0" err="1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Монгун-Тайгинская</a:t>
                      </a:r>
                      <a:r>
                        <a:rPr lang="ru-RU" sz="1200" u="none" strike="noStrike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ЦКБ"</a:t>
                      </a:r>
                      <a:endParaRPr lang="ru-RU" sz="1200" b="0" i="0" u="none" strike="noStrike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Yu Gothic UI Semilight" panose="020B0400000000000000" pitchFamily="34" charset="-128"/>
                        <a:cs typeface="Arial" panose="020B0604020202020204" pitchFamily="34" charset="0"/>
                      </a:endParaRPr>
                    </a:p>
                  </a:txBody>
                  <a:tcPr marL="144000" marR="4218" marT="42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1 387,7</a:t>
                      </a:r>
                      <a:endParaRPr lang="ru-RU" sz="1200" b="0" i="0" u="none" strike="noStrike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Yu Gothic UI Semilight" panose="020B0400000000000000" pitchFamily="34" charset="-128"/>
                        <a:cs typeface="Arial" panose="020B0604020202020204" pitchFamily="34" charset="0"/>
                      </a:endParaRPr>
                    </a:p>
                  </a:txBody>
                  <a:tcPr marL="4218" marR="4218" marT="4218" marB="0" anchor="ctr"/>
                </a:tc>
                <a:extLst>
                  <a:ext uri="{0D108BD9-81ED-4DB2-BD59-A6C34878D82A}">
                    <a16:rowId xmlns:a16="http://schemas.microsoft.com/office/drawing/2014/main" val="1285863416"/>
                  </a:ext>
                </a:extLst>
              </a:tr>
              <a:tr h="19351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  <a:endParaRPr lang="ru-RU" sz="1200" b="0" i="0" u="none" strike="noStrike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Yu Gothic UI Semilight" panose="020B0400000000000000" pitchFamily="34" charset="-128"/>
                        <a:cs typeface="Arial" panose="020B0604020202020204" pitchFamily="34" charset="0"/>
                      </a:endParaRPr>
                    </a:p>
                  </a:txBody>
                  <a:tcPr marL="4218" marR="4218" marT="42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ГБУЗ РТ "Противотуберкулезный диспансер"</a:t>
                      </a:r>
                      <a:endParaRPr lang="ru-RU" sz="1200" b="0" i="0" u="none" strike="noStrike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Yu Gothic UI Semilight" panose="020B0400000000000000" pitchFamily="34" charset="-128"/>
                        <a:cs typeface="Arial" panose="020B0604020202020204" pitchFamily="34" charset="0"/>
                      </a:endParaRPr>
                    </a:p>
                  </a:txBody>
                  <a:tcPr marL="144000" marR="4218" marT="42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1 124,2</a:t>
                      </a:r>
                      <a:endParaRPr lang="ru-RU" sz="1200" b="0" i="0" u="none" strike="noStrike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Yu Gothic UI Semilight" panose="020B0400000000000000" pitchFamily="34" charset="-128"/>
                        <a:cs typeface="Arial" panose="020B0604020202020204" pitchFamily="34" charset="0"/>
                      </a:endParaRPr>
                    </a:p>
                  </a:txBody>
                  <a:tcPr marL="4218" marR="4218" marT="4218" marB="0" anchor="ctr"/>
                </a:tc>
                <a:extLst>
                  <a:ext uri="{0D108BD9-81ED-4DB2-BD59-A6C34878D82A}">
                    <a16:rowId xmlns:a16="http://schemas.microsoft.com/office/drawing/2014/main" val="1174975074"/>
                  </a:ext>
                </a:extLst>
              </a:tr>
              <a:tr h="19351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</a:t>
                      </a:r>
                      <a:endParaRPr lang="ru-RU" sz="1200" b="0" i="0" u="none" strike="noStrike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Yu Gothic UI Semilight" panose="020B0400000000000000" pitchFamily="34" charset="-128"/>
                        <a:cs typeface="Arial" panose="020B0604020202020204" pitchFamily="34" charset="0"/>
                      </a:endParaRPr>
                    </a:p>
                  </a:txBody>
                  <a:tcPr marL="4218" marR="4218" marT="42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ГБУЗ РТ "Бай-</a:t>
                      </a:r>
                      <a:r>
                        <a:rPr lang="ru-RU" sz="1200" u="none" strike="noStrike" dirty="0" err="1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Тайгинская</a:t>
                      </a:r>
                      <a:r>
                        <a:rPr lang="ru-RU" sz="1200" u="none" strike="noStrike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ЦКБ"</a:t>
                      </a:r>
                      <a:endParaRPr lang="ru-RU" sz="1200" b="0" i="0" u="none" strike="noStrike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Yu Gothic UI Semilight" panose="020B0400000000000000" pitchFamily="34" charset="-128"/>
                        <a:cs typeface="Arial" panose="020B0604020202020204" pitchFamily="34" charset="0"/>
                      </a:endParaRPr>
                    </a:p>
                  </a:txBody>
                  <a:tcPr marL="144000" marR="4218" marT="42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765,2</a:t>
                      </a:r>
                      <a:endParaRPr lang="ru-RU" sz="1200" b="0" i="0" u="none" strike="noStrike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Yu Gothic UI Semilight" panose="020B0400000000000000" pitchFamily="34" charset="-128"/>
                        <a:cs typeface="Arial" panose="020B0604020202020204" pitchFamily="34" charset="0"/>
                      </a:endParaRPr>
                    </a:p>
                  </a:txBody>
                  <a:tcPr marL="4218" marR="4218" marT="4218" marB="0" anchor="ctr"/>
                </a:tc>
                <a:extLst>
                  <a:ext uri="{0D108BD9-81ED-4DB2-BD59-A6C34878D82A}">
                    <a16:rowId xmlns:a16="http://schemas.microsoft.com/office/drawing/2014/main" val="3626598327"/>
                  </a:ext>
                </a:extLst>
              </a:tr>
              <a:tr h="19351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</a:t>
                      </a:r>
                      <a:endParaRPr lang="ru-RU" sz="1200" b="0" i="0" u="none" strike="noStrike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Yu Gothic UI Semilight" panose="020B0400000000000000" pitchFamily="34" charset="-128"/>
                        <a:cs typeface="Arial" panose="020B0604020202020204" pitchFamily="34" charset="0"/>
                      </a:endParaRPr>
                    </a:p>
                  </a:txBody>
                  <a:tcPr marL="4218" marR="4218" marT="42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ГБУЗ РТ "Республиканская детская больница"</a:t>
                      </a:r>
                      <a:endParaRPr lang="ru-RU" sz="1200" b="0" i="0" u="none" strike="noStrike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Yu Gothic UI Semilight" panose="020B0400000000000000" pitchFamily="34" charset="-128"/>
                        <a:cs typeface="Arial" panose="020B0604020202020204" pitchFamily="34" charset="0"/>
                      </a:endParaRPr>
                    </a:p>
                  </a:txBody>
                  <a:tcPr marL="144000" marR="4218" marT="42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501,3</a:t>
                      </a:r>
                      <a:endParaRPr lang="ru-RU" sz="1200" b="0" i="0" u="none" strike="noStrike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Yu Gothic UI Semilight" panose="020B0400000000000000" pitchFamily="34" charset="-128"/>
                        <a:cs typeface="Arial" panose="020B0604020202020204" pitchFamily="34" charset="0"/>
                      </a:endParaRPr>
                    </a:p>
                  </a:txBody>
                  <a:tcPr marL="4218" marR="4218" marT="4218" marB="0" anchor="ctr"/>
                </a:tc>
                <a:extLst>
                  <a:ext uri="{0D108BD9-81ED-4DB2-BD59-A6C34878D82A}">
                    <a16:rowId xmlns:a16="http://schemas.microsoft.com/office/drawing/2014/main" val="2416252852"/>
                  </a:ext>
                </a:extLst>
              </a:tr>
              <a:tr h="19351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</a:t>
                      </a:r>
                      <a:endParaRPr lang="ru-RU" sz="1200" b="0" i="0" u="none" strike="noStrike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Yu Gothic UI Semilight" panose="020B0400000000000000" pitchFamily="34" charset="-128"/>
                        <a:cs typeface="Arial" panose="020B0604020202020204" pitchFamily="34" charset="0"/>
                      </a:endParaRPr>
                    </a:p>
                  </a:txBody>
                  <a:tcPr marL="4218" marR="4218" marT="42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ГБУЗ РТ "Пий-</a:t>
                      </a:r>
                      <a:r>
                        <a:rPr lang="ru-RU" sz="1200" u="none" strike="noStrike" dirty="0" err="1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Хемская</a:t>
                      </a:r>
                      <a:r>
                        <a:rPr lang="ru-RU" sz="1200" u="none" strike="noStrike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ЦКБ"</a:t>
                      </a:r>
                      <a:endParaRPr lang="ru-RU" sz="1200" b="0" i="0" u="none" strike="noStrike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Yu Gothic UI Semilight" panose="020B0400000000000000" pitchFamily="34" charset="-128"/>
                        <a:cs typeface="Arial" panose="020B0604020202020204" pitchFamily="34" charset="0"/>
                      </a:endParaRPr>
                    </a:p>
                  </a:txBody>
                  <a:tcPr marL="144000" marR="4218" marT="42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458,0</a:t>
                      </a:r>
                      <a:endParaRPr lang="ru-RU" sz="1200" b="0" i="0" u="none" strike="noStrike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Yu Gothic UI Semilight" panose="020B0400000000000000" pitchFamily="34" charset="-128"/>
                        <a:cs typeface="Arial" panose="020B0604020202020204" pitchFamily="34" charset="0"/>
                      </a:endParaRPr>
                    </a:p>
                  </a:txBody>
                  <a:tcPr marL="4218" marR="4218" marT="4218" marB="0" anchor="ctr"/>
                </a:tc>
                <a:extLst>
                  <a:ext uri="{0D108BD9-81ED-4DB2-BD59-A6C34878D82A}">
                    <a16:rowId xmlns:a16="http://schemas.microsoft.com/office/drawing/2014/main" val="3933532576"/>
                  </a:ext>
                </a:extLst>
              </a:tr>
              <a:tr h="19351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</a:t>
                      </a:r>
                      <a:endParaRPr lang="ru-RU" sz="1200" b="0" i="0" u="none" strike="noStrike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Yu Gothic UI Semilight" panose="020B0400000000000000" pitchFamily="34" charset="-128"/>
                        <a:cs typeface="Arial" panose="020B0604020202020204" pitchFamily="34" charset="0"/>
                      </a:endParaRPr>
                    </a:p>
                  </a:txBody>
                  <a:tcPr marL="4218" marR="4218" marT="42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ГБУЗ РТ "</a:t>
                      </a:r>
                      <a:r>
                        <a:rPr lang="ru-RU" sz="1200" u="none" strike="noStrike" dirty="0" err="1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Тандинская</a:t>
                      </a:r>
                      <a:r>
                        <a:rPr lang="ru-RU" sz="1200" u="none" strike="noStrike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ЦКБ"</a:t>
                      </a:r>
                      <a:endParaRPr lang="ru-RU" sz="1200" b="0" i="0" u="none" strike="noStrike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Yu Gothic UI Semilight" panose="020B0400000000000000" pitchFamily="34" charset="-128"/>
                        <a:cs typeface="Arial" panose="020B0604020202020204" pitchFamily="34" charset="0"/>
                      </a:endParaRPr>
                    </a:p>
                  </a:txBody>
                  <a:tcPr marL="144000" marR="4218" marT="42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387,2</a:t>
                      </a:r>
                      <a:endParaRPr lang="ru-RU" sz="1200" b="0" i="0" u="none" strike="noStrike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Yu Gothic UI Semilight" panose="020B0400000000000000" pitchFamily="34" charset="-128"/>
                        <a:cs typeface="Arial" panose="020B0604020202020204" pitchFamily="34" charset="0"/>
                      </a:endParaRPr>
                    </a:p>
                  </a:txBody>
                  <a:tcPr marL="4218" marR="4218" marT="4218" marB="0" anchor="ctr"/>
                </a:tc>
                <a:extLst>
                  <a:ext uri="{0D108BD9-81ED-4DB2-BD59-A6C34878D82A}">
                    <a16:rowId xmlns:a16="http://schemas.microsoft.com/office/drawing/2014/main" val="3390442359"/>
                  </a:ext>
                </a:extLst>
              </a:tr>
              <a:tr h="19351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</a:t>
                      </a:r>
                      <a:endParaRPr lang="ru-RU" sz="1200" b="0" i="0" u="none" strike="noStrike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Yu Gothic UI Semilight" panose="020B0400000000000000" pitchFamily="34" charset="-128"/>
                        <a:cs typeface="Arial" panose="020B0604020202020204" pitchFamily="34" charset="0"/>
                      </a:endParaRPr>
                    </a:p>
                  </a:txBody>
                  <a:tcPr marL="4218" marR="4218" marT="42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ГБУЗ РТ "</a:t>
                      </a:r>
                      <a:r>
                        <a:rPr lang="ru-RU" sz="1200" u="none" strike="noStrike" dirty="0" err="1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Улуг-Хемский</a:t>
                      </a:r>
                      <a:r>
                        <a:rPr lang="ru-RU" sz="1200" u="none" strike="noStrike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ММЦ"</a:t>
                      </a:r>
                      <a:endParaRPr lang="ru-RU" sz="1200" b="0" i="0" u="none" strike="noStrike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Yu Gothic UI Semilight" panose="020B0400000000000000" pitchFamily="34" charset="-128"/>
                        <a:cs typeface="Arial" panose="020B0604020202020204" pitchFamily="34" charset="0"/>
                      </a:endParaRPr>
                    </a:p>
                  </a:txBody>
                  <a:tcPr marL="144000" marR="4218" marT="42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292,6</a:t>
                      </a:r>
                      <a:endParaRPr lang="ru-RU" sz="1200" b="0" i="0" u="none" strike="noStrike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Yu Gothic UI Semilight" panose="020B0400000000000000" pitchFamily="34" charset="-128"/>
                        <a:cs typeface="Arial" panose="020B0604020202020204" pitchFamily="34" charset="0"/>
                      </a:endParaRPr>
                    </a:p>
                  </a:txBody>
                  <a:tcPr marL="4218" marR="4218" marT="4218" marB="0" anchor="ctr"/>
                </a:tc>
                <a:extLst>
                  <a:ext uri="{0D108BD9-81ED-4DB2-BD59-A6C34878D82A}">
                    <a16:rowId xmlns:a16="http://schemas.microsoft.com/office/drawing/2014/main" val="1571020882"/>
                  </a:ext>
                </a:extLst>
              </a:tr>
              <a:tr h="19351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</a:t>
                      </a:r>
                      <a:endParaRPr lang="ru-RU" sz="1200" b="0" i="0" u="none" strike="noStrike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Yu Gothic UI Semilight" panose="020B0400000000000000" pitchFamily="34" charset="-128"/>
                        <a:cs typeface="Arial" panose="020B0604020202020204" pitchFamily="34" charset="0"/>
                      </a:endParaRPr>
                    </a:p>
                  </a:txBody>
                  <a:tcPr marL="4218" marR="4218" marT="42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ГБУЗ РТ "</a:t>
                      </a:r>
                      <a:r>
                        <a:rPr lang="ru-RU" sz="1200" u="none" strike="noStrike" dirty="0" err="1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Чаа-Хольская</a:t>
                      </a:r>
                      <a:r>
                        <a:rPr lang="ru-RU" sz="1200" u="none" strike="noStrike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ЦКБ"</a:t>
                      </a:r>
                      <a:endParaRPr lang="ru-RU" sz="1200" b="0" i="0" u="none" strike="noStrike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Yu Gothic UI Semilight" panose="020B0400000000000000" pitchFamily="34" charset="-128"/>
                        <a:cs typeface="Arial" panose="020B0604020202020204" pitchFamily="34" charset="0"/>
                      </a:endParaRPr>
                    </a:p>
                  </a:txBody>
                  <a:tcPr marL="144000" marR="4218" marT="42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179,1</a:t>
                      </a:r>
                      <a:endParaRPr lang="ru-RU" sz="1200" b="0" i="0" u="none" strike="noStrike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Yu Gothic UI Semilight" panose="020B0400000000000000" pitchFamily="34" charset="-128"/>
                        <a:cs typeface="Arial" panose="020B0604020202020204" pitchFamily="34" charset="0"/>
                      </a:endParaRPr>
                    </a:p>
                  </a:txBody>
                  <a:tcPr marL="4218" marR="4218" marT="4218" marB="0" anchor="ctr"/>
                </a:tc>
                <a:extLst>
                  <a:ext uri="{0D108BD9-81ED-4DB2-BD59-A6C34878D82A}">
                    <a16:rowId xmlns:a16="http://schemas.microsoft.com/office/drawing/2014/main" val="1009354512"/>
                  </a:ext>
                </a:extLst>
              </a:tr>
              <a:tr h="19351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</a:t>
                      </a:r>
                      <a:endParaRPr lang="ru-RU" sz="1200" b="0" i="0" u="none" strike="noStrike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Yu Gothic UI Semilight" panose="020B0400000000000000" pitchFamily="34" charset="-128"/>
                        <a:cs typeface="Arial" panose="020B0604020202020204" pitchFamily="34" charset="0"/>
                      </a:endParaRPr>
                    </a:p>
                  </a:txBody>
                  <a:tcPr marL="4218" marR="4218" marT="42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ГБУЗ РТ "</a:t>
                      </a:r>
                      <a:r>
                        <a:rPr lang="ru-RU" sz="1200" u="none" strike="noStrike" dirty="0" err="1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Овюрская</a:t>
                      </a:r>
                      <a:r>
                        <a:rPr lang="ru-RU" sz="1200" u="none" strike="noStrike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ЦКБ"</a:t>
                      </a:r>
                      <a:endParaRPr lang="ru-RU" sz="1200" b="0" i="0" u="none" strike="noStrike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Yu Gothic UI Semilight" panose="020B0400000000000000" pitchFamily="34" charset="-128"/>
                        <a:cs typeface="Arial" panose="020B0604020202020204" pitchFamily="34" charset="0"/>
                      </a:endParaRPr>
                    </a:p>
                  </a:txBody>
                  <a:tcPr marL="144000" marR="4218" marT="42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116,6</a:t>
                      </a:r>
                      <a:endParaRPr lang="ru-RU" sz="1200" b="0" i="0" u="none" strike="noStrike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Yu Gothic UI Semilight" panose="020B0400000000000000" pitchFamily="34" charset="-128"/>
                        <a:cs typeface="Arial" panose="020B0604020202020204" pitchFamily="34" charset="0"/>
                      </a:endParaRPr>
                    </a:p>
                  </a:txBody>
                  <a:tcPr marL="4218" marR="4218" marT="4218" marB="0" anchor="ctr"/>
                </a:tc>
                <a:extLst>
                  <a:ext uri="{0D108BD9-81ED-4DB2-BD59-A6C34878D82A}">
                    <a16:rowId xmlns:a16="http://schemas.microsoft.com/office/drawing/2014/main" val="512105557"/>
                  </a:ext>
                </a:extLst>
              </a:tr>
              <a:tr h="19351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</a:t>
                      </a:r>
                      <a:endParaRPr lang="ru-RU" sz="1200" b="0" i="0" u="none" strike="noStrike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Yu Gothic UI Semilight" panose="020B0400000000000000" pitchFamily="34" charset="-128"/>
                        <a:cs typeface="Arial" panose="020B0604020202020204" pitchFamily="34" charset="0"/>
                      </a:endParaRPr>
                    </a:p>
                  </a:txBody>
                  <a:tcPr marL="4218" marR="4218" marT="42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ГБУЗ РТ "</a:t>
                      </a:r>
                      <a:r>
                        <a:rPr lang="ru-RU" sz="1200" u="none" strike="noStrike" dirty="0" err="1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Барун-Хемчикский</a:t>
                      </a:r>
                      <a:r>
                        <a:rPr lang="ru-RU" sz="1200" u="none" strike="noStrike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ММЦ«</a:t>
                      </a:r>
                      <a:endParaRPr lang="ru-RU" sz="1200" u="none" strike="noStrike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Yu Gothic UI Semilight" panose="020B0400000000000000" pitchFamily="34" charset="-128"/>
                        <a:cs typeface="Arial" panose="020B0604020202020204" pitchFamily="34" charset="0"/>
                      </a:endParaRPr>
                    </a:p>
                  </a:txBody>
                  <a:tcPr marL="144000" marR="4218" marT="42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2,7</a:t>
                      </a:r>
                      <a:endParaRPr lang="ru-RU" sz="1200" b="0" i="0" u="none" strike="noStrike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Yu Gothic UI Semilight" panose="020B0400000000000000" pitchFamily="34" charset="-128"/>
                        <a:cs typeface="Arial" panose="020B0604020202020204" pitchFamily="34" charset="0"/>
                      </a:endParaRPr>
                    </a:p>
                  </a:txBody>
                  <a:tcPr marL="4218" marR="4218" marT="4218" marB="0" anchor="ctr"/>
                </a:tc>
                <a:extLst>
                  <a:ext uri="{0D108BD9-81ED-4DB2-BD59-A6C34878D82A}">
                    <a16:rowId xmlns:a16="http://schemas.microsoft.com/office/drawing/2014/main" val="4126397817"/>
                  </a:ext>
                </a:extLst>
              </a:tr>
              <a:tr h="283731">
                <a:tc>
                  <a:txBody>
                    <a:bodyPr/>
                    <a:lstStyle/>
                    <a:p>
                      <a:endParaRPr lang="ru-RU" sz="12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Yu Gothic UI Semilight" panose="020B0400000000000000" pitchFamily="34" charset="-128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ln>
                            <a:noFill/>
                          </a:ln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ИТОГО</a:t>
                      </a:r>
                      <a:endParaRPr lang="ru-RU" sz="1200" b="1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Yu Gothic UI Semilight" panose="020B0400000000000000" pitchFamily="34" charset="-128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n>
                            <a:noFill/>
                          </a:ln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369 376,0</a:t>
                      </a:r>
                      <a:endParaRPr lang="ru-RU" sz="1200" b="1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Yu Gothic UI Semilight" panose="020B0400000000000000" pitchFamily="34" charset="-128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91663361"/>
                  </a:ext>
                </a:extLst>
              </a:tr>
            </a:tbl>
          </a:graphicData>
        </a:graphic>
      </p:graphicFrame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00" y="99000"/>
            <a:ext cx="1416425" cy="8036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985354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86000" y="261409"/>
            <a:ext cx="9224999" cy="1282500"/>
          </a:xfrm>
        </p:spPr>
        <p:txBody>
          <a:bodyPr>
            <a:normAutofit/>
          </a:bodyPr>
          <a:lstStyle/>
          <a:p>
            <a:pPr algn="ctr"/>
            <a:r>
              <a:rPr lang="ru-RU" sz="20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Yu Gothic UI Semilight" panose="020B0400000000000000" pitchFamily="34" charset="-128"/>
                <a:cs typeface="Arial" panose="020B0604020202020204" pitchFamily="34" charset="0"/>
              </a:rPr>
              <a:t>Просроченная кредиторская задолженность медицинских организаций Республики Тыва, участвующих в реализации ТП ОМС за 2022 – 2023 годы </a:t>
            </a:r>
            <a:br>
              <a:rPr lang="ru-RU" sz="20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Yu Gothic UI Semilight" panose="020B0400000000000000" pitchFamily="34" charset="-128"/>
                <a:cs typeface="Arial" panose="020B0604020202020204" pitchFamily="34" charset="0"/>
              </a:rPr>
            </a:br>
            <a:r>
              <a:rPr lang="ru-RU" sz="18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Yu Gothic UI Semilight" panose="020B0400000000000000" pitchFamily="34" charset="-128"/>
                <a:cs typeface="Arial" panose="020B0604020202020204" pitchFamily="34" charset="0"/>
              </a:rPr>
              <a:t>(тыс. рублей)</a:t>
            </a: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8094440"/>
              </p:ext>
            </p:extLst>
          </p:nvPr>
        </p:nvGraphicFramePr>
        <p:xfrm>
          <a:off x="1482425" y="1719000"/>
          <a:ext cx="9224999" cy="43746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5481">
                  <a:extLst>
                    <a:ext uri="{9D8B030D-6E8A-4147-A177-3AD203B41FA5}">
                      <a16:colId xmlns:a16="http://schemas.microsoft.com/office/drawing/2014/main" val="690578564"/>
                    </a:ext>
                  </a:extLst>
                </a:gridCol>
                <a:gridCol w="3719518">
                  <a:extLst>
                    <a:ext uri="{9D8B030D-6E8A-4147-A177-3AD203B41FA5}">
                      <a16:colId xmlns:a16="http://schemas.microsoft.com/office/drawing/2014/main" val="4076701836"/>
                    </a:ext>
                  </a:extLst>
                </a:gridCol>
                <a:gridCol w="1980000">
                  <a:extLst>
                    <a:ext uri="{9D8B030D-6E8A-4147-A177-3AD203B41FA5}">
                      <a16:colId xmlns:a16="http://schemas.microsoft.com/office/drawing/2014/main" val="3023467021"/>
                    </a:ext>
                  </a:extLst>
                </a:gridCol>
                <a:gridCol w="1959770">
                  <a:extLst>
                    <a:ext uri="{9D8B030D-6E8A-4147-A177-3AD203B41FA5}">
                      <a16:colId xmlns:a16="http://schemas.microsoft.com/office/drawing/2014/main" val="1953276024"/>
                    </a:ext>
                  </a:extLst>
                </a:gridCol>
                <a:gridCol w="1100230">
                  <a:extLst>
                    <a:ext uri="{9D8B030D-6E8A-4147-A177-3AD203B41FA5}">
                      <a16:colId xmlns:a16="http://schemas.microsoft.com/office/drawing/2014/main" val="3608980928"/>
                    </a:ext>
                  </a:extLst>
                </a:gridCol>
              </a:tblGrid>
              <a:tr h="682907"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№ п/п</a:t>
                      </a:r>
                      <a:endParaRPr lang="ru-RU" sz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Yu Gothic UI Semilight" panose="020B0400000000000000" pitchFamily="34" charset="-128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Наименование медицинской организации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Yu Gothic UI Semilight" panose="020B0400000000000000" pitchFamily="34" charset="-128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Просроченная</a:t>
                      </a:r>
                      <a:r>
                        <a:rPr lang="ru-RU" sz="1200" u="none" strike="noStrike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кредиторская задолженность</a:t>
                      </a:r>
                    </a:p>
                    <a:p>
                      <a:pPr algn="ctr" fontAlgn="ctr"/>
                      <a:r>
                        <a:rPr lang="ru-RU" sz="1200" u="none" strike="noStrike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 1 января</a:t>
                      </a:r>
                      <a:endParaRPr lang="ru-RU" sz="1200" b="1" i="0" u="none" strike="noStrike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Yu Gothic UI Semilight" panose="020B0400000000000000" pitchFamily="34" charset="-128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Yu Gothic UI Semilight" panose="020B0400000000000000" pitchFamily="34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Динамика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Yu Gothic UI Semilight" panose="020B0400000000000000" pitchFamily="34" charset="-128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36891688"/>
                  </a:ext>
                </a:extLst>
              </a:tr>
              <a:tr h="29413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2023 года</a:t>
                      </a:r>
                      <a:endParaRPr lang="ru-RU" sz="1200" b="1" i="0" u="none" strike="noStrike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Yu Gothic UI Semilight" panose="020B0400000000000000" pitchFamily="34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2024 года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Yu Gothic UI Semilight" panose="020B0400000000000000" pitchFamily="34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9507727"/>
                  </a:ext>
                </a:extLst>
              </a:tr>
              <a:tr h="283131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Yu Gothic UI Semilight" panose="020B0400000000000000" pitchFamily="34" charset="-128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ГБУЗ РТ "</a:t>
                      </a:r>
                      <a:r>
                        <a:rPr lang="ru-RU" sz="12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Барун-Хемчикский</a:t>
                      </a:r>
                      <a:r>
                        <a:rPr lang="ru-RU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ММЦ"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Yu Gothic UI Semilight" panose="020B0400000000000000" pitchFamily="34" charset="-128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</a:t>
                      </a:r>
                      <a:r>
                        <a:rPr lang="ru-RU" sz="12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851,8</a:t>
                      </a:r>
                      <a:endParaRPr lang="ru-RU" sz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Yu Gothic UI Semilight" panose="020B0400000000000000" pitchFamily="34" charset="-128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</a:t>
                      </a:r>
                      <a:r>
                        <a:rPr lang="ru-RU" sz="12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853,0</a:t>
                      </a:r>
                      <a:endParaRPr lang="ru-RU" sz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Yu Gothic UI Semilight" panose="020B0400000000000000" pitchFamily="34" charset="-128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- 3 998,9</a:t>
                      </a:r>
                      <a:endParaRPr lang="ru-RU" sz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Yu Gothic UI Semilight" panose="020B0400000000000000" pitchFamily="34" charset="-128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05893805"/>
                  </a:ext>
                </a:extLst>
              </a:tr>
              <a:tr h="283131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Yu Gothic UI Semilight" panose="020B0400000000000000" pitchFamily="34" charset="-128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ГБУЗ РТ "</a:t>
                      </a:r>
                      <a:r>
                        <a:rPr lang="ru-RU" sz="12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Тоджинская</a:t>
                      </a:r>
                      <a:r>
                        <a:rPr lang="ru-RU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ЦКБ"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Yu Gothic UI Semilight" panose="020B0400000000000000" pitchFamily="34" charset="-128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r>
                        <a:rPr lang="ru-RU" sz="12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600,2</a:t>
                      </a:r>
                      <a:endParaRPr lang="ru-RU" sz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Yu Gothic UI Semilight" panose="020B0400000000000000" pitchFamily="34" charset="-128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</a:t>
                      </a:r>
                      <a:r>
                        <a:rPr lang="ru-RU" sz="12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808,0</a:t>
                      </a:r>
                      <a:endParaRPr lang="ru-RU" sz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Yu Gothic UI Semilight" panose="020B0400000000000000" pitchFamily="34" charset="-128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+ 23 207,8</a:t>
                      </a:r>
                      <a:endParaRPr lang="ru-RU" sz="12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ea typeface="Yu Gothic UI Semilight" panose="020B0400000000000000" pitchFamily="34" charset="-128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48827360"/>
                  </a:ext>
                </a:extLst>
              </a:tr>
              <a:tr h="283131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ru-RU" sz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Yu Gothic UI Semilight" panose="020B0400000000000000" pitchFamily="34" charset="-128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ГБУЗ РТ "</a:t>
                      </a:r>
                      <a:r>
                        <a:rPr lang="ru-RU" sz="12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Каа-Хемская</a:t>
                      </a:r>
                      <a:r>
                        <a:rPr lang="ru-RU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ЦКБ"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Yu Gothic UI Semilight" panose="020B0400000000000000" pitchFamily="34" charset="-128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813,7</a:t>
                      </a:r>
                      <a:endParaRPr lang="ru-RU" sz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Yu Gothic UI Semilight" panose="020B0400000000000000" pitchFamily="34" charset="-128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  <a:r>
                        <a:rPr lang="ru-RU" sz="12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956,2</a:t>
                      </a:r>
                      <a:endParaRPr lang="ru-RU" sz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Yu Gothic UI Semilight" panose="020B0400000000000000" pitchFamily="34" charset="-128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+ 16 142,5</a:t>
                      </a:r>
                      <a:endParaRPr lang="ru-RU" sz="12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ea typeface="Yu Gothic UI Semilight" panose="020B0400000000000000" pitchFamily="34" charset="-128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66399512"/>
                  </a:ext>
                </a:extLst>
              </a:tr>
              <a:tr h="283131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ru-RU" sz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Yu Gothic UI Semilight" panose="020B0400000000000000" pitchFamily="34" charset="-128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ГБУЗ РТ "Пий-</a:t>
                      </a:r>
                      <a:r>
                        <a:rPr lang="ru-RU" sz="12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Хемская</a:t>
                      </a:r>
                      <a:r>
                        <a:rPr lang="ru-RU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ЦКБ"</a:t>
                      </a:r>
                      <a:endParaRPr lang="ru-RU" sz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Yu Gothic UI Semilight" panose="020B0400000000000000" pitchFamily="34" charset="-128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r>
                        <a:rPr lang="ru-RU" sz="12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384,5</a:t>
                      </a:r>
                      <a:endParaRPr lang="ru-RU" sz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Yu Gothic UI Semilight" panose="020B0400000000000000" pitchFamily="34" charset="-128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  <a:r>
                        <a:rPr lang="ru-RU" sz="12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621,1</a:t>
                      </a:r>
                      <a:endParaRPr lang="ru-RU" sz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Yu Gothic UI Semilight" panose="020B0400000000000000" pitchFamily="34" charset="-128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+ 7</a:t>
                      </a:r>
                      <a:r>
                        <a:rPr lang="ru-RU" sz="12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236,5</a:t>
                      </a:r>
                      <a:endParaRPr lang="ru-RU" sz="12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ea typeface="Yu Gothic UI Semilight" panose="020B0400000000000000" pitchFamily="34" charset="-128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57643210"/>
                  </a:ext>
                </a:extLst>
              </a:tr>
              <a:tr h="283131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ru-RU" sz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Yu Gothic UI Semilight" panose="020B0400000000000000" pitchFamily="34" charset="-128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ГБУЗ РТ "</a:t>
                      </a:r>
                      <a:r>
                        <a:rPr lang="ru-RU" sz="12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Кызылская</a:t>
                      </a:r>
                      <a:r>
                        <a:rPr lang="ru-RU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ЦКБ"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Yu Gothic UI Semilight" panose="020B0400000000000000" pitchFamily="34" charset="-128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</a:t>
                      </a:r>
                      <a:r>
                        <a:rPr lang="ru-RU" sz="12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7</a:t>
                      </a:r>
                      <a:r>
                        <a:rPr lang="ru-RU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80,0</a:t>
                      </a:r>
                      <a:endParaRPr lang="ru-RU" sz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Yu Gothic UI Semilight" panose="020B0400000000000000" pitchFamily="34" charset="-128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8 852,6</a:t>
                      </a:r>
                      <a:endParaRPr lang="ru-RU" sz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Yu Gothic UI Semilight" panose="020B0400000000000000" pitchFamily="34" charset="-128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- 27 927,4</a:t>
                      </a:r>
                      <a:endParaRPr lang="ru-RU" sz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Yu Gothic UI Semilight" panose="020B0400000000000000" pitchFamily="34" charset="-128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06507072"/>
                  </a:ext>
                </a:extLst>
              </a:tr>
              <a:tr h="283131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ru-RU" sz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Yu Gothic UI Semilight" panose="020B0400000000000000" pitchFamily="34" charset="-128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ГБУЗ РТ "</a:t>
                      </a:r>
                      <a:r>
                        <a:rPr lang="ru-RU" sz="12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Тере-Хольская</a:t>
                      </a:r>
                      <a:r>
                        <a:rPr lang="ru-RU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ЦКБ"</a:t>
                      </a:r>
                      <a:endParaRPr lang="ru-RU" sz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Yu Gothic UI Semilight" panose="020B0400000000000000" pitchFamily="34" charset="-128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r>
                        <a:rPr lang="ru-RU" sz="12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437,6</a:t>
                      </a:r>
                      <a:endParaRPr lang="ru-RU" sz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Yu Gothic UI Semilight" panose="020B0400000000000000" pitchFamily="34" charset="-128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lang="ru-RU" sz="12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893,3</a:t>
                      </a:r>
                      <a:endParaRPr lang="ru-RU" sz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Yu Gothic UI Semilight" panose="020B0400000000000000" pitchFamily="34" charset="-128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- 4 544,3</a:t>
                      </a:r>
                      <a:endParaRPr lang="ru-RU" sz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Yu Gothic UI Semilight" panose="020B0400000000000000" pitchFamily="34" charset="-128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19540252"/>
                  </a:ext>
                </a:extLst>
              </a:tr>
              <a:tr h="283131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ru-RU" sz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Yu Gothic UI Semilight" panose="020B0400000000000000" pitchFamily="34" charset="-128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ГБУЗ РТ "</a:t>
                      </a:r>
                      <a:r>
                        <a:rPr lang="ru-RU" sz="12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Сут-Хольская</a:t>
                      </a:r>
                      <a:r>
                        <a:rPr lang="ru-RU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ЦКБ"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Yu Gothic UI Semilight" panose="020B0400000000000000" pitchFamily="34" charset="-128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r>
                        <a:rPr lang="ru-RU" sz="12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651,6</a:t>
                      </a:r>
                      <a:endParaRPr lang="ru-RU" sz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Yu Gothic UI Semilight" panose="020B0400000000000000" pitchFamily="34" charset="-128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lang="ru-RU" sz="12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687,0</a:t>
                      </a:r>
                      <a:endParaRPr lang="ru-RU" sz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Yu Gothic UI Semilight" panose="020B0400000000000000" pitchFamily="34" charset="-128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- 5 964,6</a:t>
                      </a:r>
                      <a:endParaRPr lang="ru-RU" sz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Yu Gothic UI Semilight" panose="020B0400000000000000" pitchFamily="34" charset="-128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72487282"/>
                  </a:ext>
                </a:extLst>
              </a:tr>
              <a:tr h="283131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ru-RU" sz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Yu Gothic UI Semilight" panose="020B0400000000000000" pitchFamily="34" charset="-128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ГБУЗ РТ "</a:t>
                      </a:r>
                      <a:r>
                        <a:rPr lang="ru-RU" sz="12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Чаа-Хольская</a:t>
                      </a:r>
                      <a:r>
                        <a:rPr lang="ru-RU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ЦКБ"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Yu Gothic UI Semilight" panose="020B0400000000000000" pitchFamily="34" charset="-128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r>
                        <a:rPr lang="ru-RU" sz="12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093,0</a:t>
                      </a:r>
                      <a:endParaRPr lang="ru-RU" sz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Yu Gothic UI Semilight" panose="020B0400000000000000" pitchFamily="34" charset="-128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611,9</a:t>
                      </a:r>
                      <a:endParaRPr lang="ru-RU" sz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Yu Gothic UI Semilight" panose="020B0400000000000000" pitchFamily="34" charset="-128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- 5 481,1</a:t>
                      </a:r>
                      <a:endParaRPr lang="ru-RU" sz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Yu Gothic UI Semilight" panose="020B0400000000000000" pitchFamily="34" charset="-128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05003432"/>
                  </a:ext>
                </a:extLst>
              </a:tr>
              <a:tr h="283131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ru-RU" sz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Yu Gothic UI Semilight" panose="020B0400000000000000" pitchFamily="34" charset="-128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ГБУЗ РТ "</a:t>
                      </a:r>
                      <a:r>
                        <a:rPr lang="ru-RU" sz="12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Ресонкодиспансер</a:t>
                      </a:r>
                      <a:r>
                        <a:rPr lang="ru-RU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"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Yu Gothic UI Semilight" panose="020B0400000000000000" pitchFamily="34" charset="-128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52</a:t>
                      </a:r>
                      <a:r>
                        <a:rPr lang="ru-RU" sz="12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691,9</a:t>
                      </a:r>
                      <a:endParaRPr lang="ru-RU" sz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Yu Gothic UI Semilight" panose="020B0400000000000000" pitchFamily="34" charset="-128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ru-RU" sz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Yu Gothic UI Semilight" panose="020B0400000000000000" pitchFamily="34" charset="-128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- 52</a:t>
                      </a:r>
                      <a:r>
                        <a:rPr lang="ru-RU" sz="12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691,9</a:t>
                      </a:r>
                      <a:endParaRPr lang="ru-RU" sz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Yu Gothic UI Semilight" panose="020B0400000000000000" pitchFamily="34" charset="-128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9776594"/>
                  </a:ext>
                </a:extLst>
              </a:tr>
              <a:tr h="283131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ru-RU" sz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Yu Gothic UI Semilight" panose="020B0400000000000000" pitchFamily="34" charset="-128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ГБУЗ РТ "</a:t>
                      </a:r>
                      <a:r>
                        <a:rPr lang="ru-RU" sz="12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Монгун-Тайгинская</a:t>
                      </a:r>
                      <a:r>
                        <a:rPr lang="ru-RU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ЦКБ"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Yu Gothic UI Semilight" panose="020B0400000000000000" pitchFamily="34" charset="-128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9 063,7</a:t>
                      </a:r>
                      <a:endParaRPr lang="ru-RU" sz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Yu Gothic UI Semilight" panose="020B0400000000000000" pitchFamily="34" charset="-128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ru-RU" sz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Yu Gothic UI Semilight" panose="020B0400000000000000" pitchFamily="34" charset="-128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- 9 063,7</a:t>
                      </a:r>
                      <a:endParaRPr lang="ru-RU" sz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Yu Gothic UI Semilight" panose="020B0400000000000000" pitchFamily="34" charset="-128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8258203"/>
                  </a:ext>
                </a:extLst>
              </a:tr>
              <a:tr h="283131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  <a:endParaRPr lang="ru-RU" sz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Yu Gothic UI Semilight" panose="020B0400000000000000" pitchFamily="34" charset="-128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ГБУЗ РТ "Бай-</a:t>
                      </a:r>
                      <a:r>
                        <a:rPr lang="ru-RU" sz="12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Тайгинская</a:t>
                      </a:r>
                      <a:r>
                        <a:rPr lang="ru-RU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ЦКБ"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Yu Gothic UI Semilight" panose="020B0400000000000000" pitchFamily="34" charset="-128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  <a:r>
                        <a:rPr lang="ru-RU" sz="12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026,5</a:t>
                      </a:r>
                      <a:endParaRPr lang="ru-RU" sz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Yu Gothic UI Semilight" panose="020B0400000000000000" pitchFamily="34" charset="-128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ru-RU" sz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Yu Gothic UI Semilight" panose="020B0400000000000000" pitchFamily="34" charset="-128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- 16</a:t>
                      </a:r>
                      <a:r>
                        <a:rPr lang="ru-RU" sz="12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026,5</a:t>
                      </a:r>
                      <a:endParaRPr lang="ru-RU" sz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Yu Gothic UI Semilight" panose="020B0400000000000000" pitchFamily="34" charset="-128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9269383"/>
                  </a:ext>
                </a:extLst>
              </a:tr>
              <a:tr h="283131"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Yu Gothic UI Semilight" panose="020B0400000000000000" pitchFamily="34" charset="-128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ВСЕГО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Yu Gothic UI Semilight" panose="020B0400000000000000" pitchFamily="34" charset="-128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186</a:t>
                      </a:r>
                      <a:r>
                        <a:rPr lang="ru-RU" sz="1200" u="none" strike="noStrike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394,6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Yu Gothic UI Semilight" panose="020B0400000000000000" pitchFamily="34" charset="-128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107</a:t>
                      </a:r>
                      <a:r>
                        <a:rPr lang="ru-RU" sz="1200" u="none" strike="noStrike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283,1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Yu Gothic UI Semilight" panose="020B0400000000000000" pitchFamily="34" charset="-128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- 79</a:t>
                      </a:r>
                      <a:r>
                        <a:rPr lang="ru-RU" sz="1200" u="none" strike="noStrike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111,5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Yu Gothic UI Semilight" panose="020B0400000000000000" pitchFamily="34" charset="-128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70607119"/>
                  </a:ext>
                </a:extLst>
              </a:tr>
            </a:tbl>
          </a:graphicData>
        </a:graphic>
      </p:graphicFrame>
      <p:pic>
        <p:nvPicPr>
          <p:cNvPr id="5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00" y="99000"/>
            <a:ext cx="1416425" cy="8036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060622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786000" y="1629000"/>
            <a:ext cx="10515600" cy="4351338"/>
          </a:xfrm>
        </p:spPr>
        <p:txBody>
          <a:bodyPr>
            <a:normAutofit/>
          </a:bodyPr>
          <a:lstStyle/>
          <a:p>
            <a:pPr algn="just"/>
            <a:r>
              <a:rPr lang="ru-RU" sz="1600" cap="none" dirty="0">
                <a:latin typeface="Arial" panose="020B0604020202020204" pitchFamily="34" charset="0"/>
                <a:cs typeface="Arial" panose="020B0604020202020204" pitchFamily="34" charset="0"/>
              </a:rPr>
              <a:t> 12 комплексных проверок целевого и эффективного использования средств ОМС в медицинских организациях республики, работающих в системе обязательного медицинского страхования;</a:t>
            </a:r>
            <a:endParaRPr lang="en-US" sz="1600" cap="non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ru-RU" sz="1000" cap="non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1600" cap="none" dirty="0">
                <a:latin typeface="Arial" panose="020B0604020202020204" pitchFamily="34" charset="0"/>
                <a:cs typeface="Arial" panose="020B0604020202020204" pitchFamily="34" charset="0"/>
              </a:rPr>
              <a:t> 11 тематических проверок целевого использования средств нормированного страхового запаса ТФОМС Республики Тыва для финансового обеспечения мероприятий по организации дополнительного профессионального образования медицинских работников по программам повышения квалификации, по приобретению и проведению ремонта медицинского оборудования и </a:t>
            </a:r>
            <a:r>
              <a:rPr lang="ru-RU" sz="1600" cap="none" dirty="0" err="1">
                <a:latin typeface="Arial" panose="020B0604020202020204" pitchFamily="34" charset="0"/>
                <a:cs typeface="Arial" panose="020B0604020202020204" pitchFamily="34" charset="0"/>
              </a:rPr>
              <a:t>софинансирования</a:t>
            </a:r>
            <a:r>
              <a:rPr lang="ru-RU" sz="1600" cap="none" dirty="0">
                <a:latin typeface="Arial" panose="020B0604020202020204" pitchFamily="34" charset="0"/>
                <a:cs typeface="Arial" panose="020B0604020202020204" pitchFamily="34" charset="0"/>
              </a:rPr>
              <a:t> расходов медицинских организаций на оплату труда врачей и среднего медицинского персонала;</a:t>
            </a:r>
            <a:endParaRPr lang="en-US" sz="1600" cap="non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ru-RU" sz="1000" cap="non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1600" cap="none" dirty="0">
                <a:latin typeface="Arial" panose="020B0604020202020204" pitchFamily="34" charset="0"/>
                <a:cs typeface="Arial" panose="020B0604020202020204" pitchFamily="34" charset="0"/>
              </a:rPr>
              <a:t> 1 тематическая проверка фактов, изложенных в обращении главного врача;</a:t>
            </a:r>
            <a:endParaRPr lang="en-US" sz="1600" cap="non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ru-RU" sz="1000" cap="non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1600" cap="none" dirty="0">
                <a:latin typeface="Arial" panose="020B0604020202020204" pitchFamily="34" charset="0"/>
                <a:cs typeface="Arial" panose="020B0604020202020204" pitchFamily="34" charset="0"/>
              </a:rPr>
              <a:t> 8 контрольных проверок по вопросу устранения нарушений, выявленных в ходе проверки целевого использования средств обязательного медицинского страхования.</a:t>
            </a:r>
          </a:p>
          <a:p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611300" y="410216"/>
            <a:ext cx="8865000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 2023 ГОД КОНТРОЛЬНО - РЕВИЗИОННЫМ ОТДЕЛОМ ТФОМС РЕСПУБЛИКИ ТЫВА ПРОВЕДЕНО ВСЕГО 32 ПРОВЕРКИ,</a:t>
            </a:r>
            <a:br>
              <a:rPr lang="ru-RU" sz="20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ТОМ ЧИСЛЕ:</a:t>
            </a:r>
            <a:endParaRPr lang="ru-RU" sz="1400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00" y="99000"/>
            <a:ext cx="1416425" cy="8036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136190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10877" y="1825625"/>
            <a:ext cx="7770246" cy="4351338"/>
          </a:xfrm>
          <a:prstGeom prst="rect">
            <a:avLst/>
          </a:prstGeom>
        </p:spPr>
      </p:pic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1776000" y="639000"/>
            <a:ext cx="9532800" cy="855000"/>
          </a:xfrm>
        </p:spPr>
        <p:txBody>
          <a:bodyPr>
            <a:noAutofit/>
          </a:bodyPr>
          <a:lstStyle/>
          <a:p>
            <a:r>
              <a:rPr lang="ru-RU" sz="20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ходе проверок общий объем охваченных средств составил в сумме </a:t>
            </a:r>
            <a:r>
              <a:rPr lang="ru-RU" sz="20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8 253 871,9 тыс. рублей</a:t>
            </a:r>
            <a:r>
              <a:rPr lang="ru-RU" sz="20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из них выявлено нарушений на общую сумму </a:t>
            </a:r>
            <a:r>
              <a:rPr lang="ru-RU" sz="20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57 796,1 тыс. рублей, </a:t>
            </a:r>
            <a:br>
              <a:rPr lang="ru-RU" sz="20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4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том числе: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00" y="99000"/>
            <a:ext cx="1416425" cy="8036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7265547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312d7a383a0ab338a6a5525e6aa9db33a90a2de"/>
</p:tagLst>
</file>

<file path=ppt/theme/theme1.xml><?xml version="1.0" encoding="utf-8"?>
<a:theme xmlns:a="http://schemas.openxmlformats.org/drawingml/2006/main" name="Капля">
  <a:themeElements>
    <a:clrScheme name="Капля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Капля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апля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TM04033925[[fn=Капля]]</Template>
  <TotalTime>2485</TotalTime>
  <Words>1586</Words>
  <Application>Microsoft Office PowerPoint</Application>
  <PresentationFormat>Широкоэкранный</PresentationFormat>
  <Paragraphs>396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0" baseType="lpstr">
      <vt:lpstr>Yu Gothic UI Semilight</vt:lpstr>
      <vt:lpstr>Arial</vt:lpstr>
      <vt:lpstr>Calibri</vt:lpstr>
      <vt:lpstr>Times New Roman</vt:lpstr>
      <vt:lpstr>Tw Cen MT</vt:lpstr>
      <vt:lpstr>Капля</vt:lpstr>
      <vt:lpstr>Об итогах работы ТЕРРИТОРИАЛЬНОГО ФОНДА обязательного медицинского страхования Республики Тыва  за 2023 год и задачах на 2024 год</vt:lpstr>
      <vt:lpstr>Иные межбюджетные трансферты из бюджета  Федерального фонда ОМС на дополнительное финансовое обеспечение медицинской помощи, в рамках территориальной программы ОМС в 2023 году, согласно Распоряжению Правительства РФ от 23.11.2023г. №3308-р</vt:lpstr>
      <vt:lpstr>Среднемесячная заработная плата работников медицинских организаций сферы ОМС  Республики Тыва за 2022 – 2023 годы</vt:lpstr>
      <vt:lpstr>Доля средств ОМС в фонде начисленной заработной платы работников медицинских организаций сферы ОМС Республики Тыва за 2023 год</vt:lpstr>
      <vt:lpstr>За 2023 год достижение целевых показателей среднемесячной заработной платы по категории «врачи» не обеспечили: (средний трудовой доход в Республике Тыва 47,641 тыс. рублей)</vt:lpstr>
      <vt:lpstr>Остатки по средствам ОМС на счетах государственных учреждений здравоохранения  на 1 января 2024 года</vt:lpstr>
      <vt:lpstr>Просроченная кредиторская задолженность медицинских организаций Республики Тыва, участвующих в реализации ТП ОМС за 2022 – 2023 годы  (тыс. рублей)</vt:lpstr>
      <vt:lpstr>Презентация PowerPoint</vt:lpstr>
      <vt:lpstr>В ходе проверок общий объем охваченных средств составил в сумме 8 253 871,9 тыс. рублей, из них выявлено нарушений на общую сумму 57 796,1 тыс. рублей,  в том числе: </vt:lpstr>
      <vt:lpstr>ДАННЫЕ  О ВЫЯВЛЕННЫХ НАРУШЕНИЯХ В ИСПОЛЬЗОВАНИИ СРЕДСТВ  ОМС ПО РЕЗУЛЬТАТАМ КОМПЛЕКСНЫХ  ПРОВЕРОК, ПРОВЕДЕННЫХ ЗА  2023 ГОД, ТЫС. РУБЛЕЙ </vt:lpstr>
      <vt:lpstr>По результатам проверок использования средств НСЗ  ТФОМС Республики Тыва выявлено нецелевое использование в общей сумме 603,6 тыс. рублей, в том числе: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Юрий Козырев</dc:creator>
  <cp:lastModifiedBy>Людмила Кулумаева</cp:lastModifiedBy>
  <cp:revision>287</cp:revision>
  <cp:lastPrinted>2023-02-08T07:58:11Z</cp:lastPrinted>
  <dcterms:created xsi:type="dcterms:W3CDTF">2020-05-02T19:28:51Z</dcterms:created>
  <dcterms:modified xsi:type="dcterms:W3CDTF">2024-04-25T08:55:19Z</dcterms:modified>
</cp:coreProperties>
</file>