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05" r:id="rId3"/>
    <p:sldId id="321" r:id="rId4"/>
    <p:sldId id="333" r:id="rId5"/>
    <p:sldId id="322" r:id="rId6"/>
    <p:sldId id="320" r:id="rId7"/>
    <p:sldId id="323" r:id="rId8"/>
    <p:sldId id="325" r:id="rId9"/>
    <p:sldId id="332" r:id="rId10"/>
    <p:sldId id="326" r:id="rId11"/>
    <p:sldId id="334" r:id="rId12"/>
    <p:sldId id="317" r:id="rId13"/>
    <p:sldId id="319" r:id="rId14"/>
    <p:sldId id="288" r:id="rId15"/>
  </p:sldIdLst>
  <p:sldSz cx="12192000" cy="6858000"/>
  <p:notesSz cx="6761163" cy="9942513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ий Козырев" initials="Ю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91C9"/>
    <a:srgbClr val="C4CEF0"/>
    <a:srgbClr val="D0E1F4"/>
    <a:srgbClr val="BDFBF8"/>
    <a:srgbClr val="048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4660" autoAdjust="0"/>
  </p:normalViewPr>
  <p:slideViewPr>
    <p:cSldViewPr showGuides="1">
      <p:cViewPr>
        <p:scale>
          <a:sx n="70" d="100"/>
          <a:sy n="70" d="100"/>
        </p:scale>
        <p:origin x="2166" y="1080"/>
      </p:cViewPr>
      <p:guideLst>
        <p:guide orient="horz" pos="21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(тыс. рублей)</a:t>
            </a:r>
          </a:p>
        </c:rich>
      </c:tx>
      <c:layout>
        <c:manualLayout>
          <c:xMode val="edge"/>
          <c:yMode val="edge"/>
          <c:x val="0.82032608695652176"/>
          <c:y val="2.62677824613946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85113268608415E-2"/>
          <c:y val="0.12229156940612967"/>
          <c:w val="0.94419471413160738"/>
          <c:h val="0.601799981811016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1100323624595975E-3"/>
                  <c:y val="-3.388001333858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22-4709-8CE2-ADE8828CAA80}"/>
                </c:ext>
              </c:extLst>
            </c:dLbl>
            <c:dLbl>
              <c:idx val="1"/>
              <c:layout>
                <c:manualLayout>
                  <c:x val="1.3700107874865157E-3"/>
                  <c:y val="-4.0040015763785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22-4709-8CE2-ADE8828CAA80}"/>
                </c:ext>
              </c:extLst>
            </c:dLbl>
            <c:dLbl>
              <c:idx val="2"/>
              <c:layout>
                <c:manualLayout>
                  <c:x val="-1.004662971537733E-16"/>
                  <c:y val="-4.620001818898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22-4709-8CE2-ADE8828CAA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медицинский персонал</c:v>
                </c:pt>
                <c:pt idx="2">
                  <c:v>Младший медицинский персонал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77.489999999999995</c:v>
                </c:pt>
                <c:pt idx="1">
                  <c:v>39.97</c:v>
                </c:pt>
                <c:pt idx="2">
                  <c:v>37.119999999999997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22-4709-8CE2-ADE8828CAA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900755124056093E-3"/>
                  <c:y val="-3.080001212598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22-4709-8CE2-ADE8828CAA80}"/>
                </c:ext>
              </c:extLst>
            </c:dLbl>
            <c:dLbl>
              <c:idx val="1"/>
              <c:layout>
                <c:manualLayout>
                  <c:x val="6.8500539374325778E-3"/>
                  <c:y val="-3.696001455118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22-4709-8CE2-ADE8828CAA80}"/>
                </c:ext>
              </c:extLst>
            </c:dLbl>
            <c:dLbl>
              <c:idx val="2"/>
              <c:layout>
                <c:manualLayout>
                  <c:x val="1.5070118662351471E-2"/>
                  <c:y val="-4.004001576378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22-4709-8CE2-ADE8828CAA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медицинский персонал</c:v>
                </c:pt>
                <c:pt idx="2">
                  <c:v>Младший медицинский персонал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89.89</c:v>
                </c:pt>
                <c:pt idx="1">
                  <c:v>45.73</c:v>
                </c:pt>
                <c:pt idx="2" formatCode="0.00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22-4709-8CE2-ADE8828CA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1457288"/>
        <c:axId val="611448432"/>
        <c:axId val="0"/>
      </c:bar3DChart>
      <c:catAx>
        <c:axId val="61145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11448432"/>
        <c:crossesAt val="0"/>
        <c:auto val="1"/>
        <c:lblAlgn val="ctr"/>
        <c:lblOffset val="100"/>
        <c:noMultiLvlLbl val="0"/>
      </c:catAx>
      <c:valAx>
        <c:axId val="61144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145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85113268608415E-2"/>
          <c:y val="0.12229156940612967"/>
          <c:w val="0.94419471413160738"/>
          <c:h val="0.601799981811016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медицинский персонал</c:v>
                </c:pt>
                <c:pt idx="2">
                  <c:v>Младший медицинский персонал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2622-4709-8CE2-ADE8828CAA80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средства ОМС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медицинский персонал</c:v>
                </c:pt>
                <c:pt idx="2">
                  <c:v>Младший медицинский персонал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0.92900000000000005</c:v>
                </c:pt>
                <c:pt idx="1">
                  <c:v>0.93799999999999994</c:v>
                </c:pt>
                <c:pt idx="2">
                  <c:v>0.94099999999999995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22-4709-8CE2-ADE8828CAA80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другие источники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медицинский персонал</c:v>
                </c:pt>
                <c:pt idx="2">
                  <c:v>Младший медицинский персонал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7.0999999999999952E-2</c:v>
                </c:pt>
                <c:pt idx="1">
                  <c:v>6.2000000000000055E-2</c:v>
                </c:pt>
                <c:pt idx="2">
                  <c:v>5.9000000000000052E-2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97-4888-98DF-BD24E87A23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94"/>
        <c:shape val="box"/>
        <c:axId val="611457288"/>
        <c:axId val="611448432"/>
        <c:axId val="0"/>
      </c:bar3DChart>
      <c:catAx>
        <c:axId val="61145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11448432"/>
        <c:crossesAt val="0"/>
        <c:auto val="1"/>
        <c:lblAlgn val="ctr"/>
        <c:lblOffset val="100"/>
        <c:noMultiLvlLbl val="0"/>
      </c:catAx>
      <c:valAx>
        <c:axId val="61144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145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4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3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2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862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72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8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66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30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5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6371432-B1CE-491B-A4EB-0F9F9B2A6CFF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586A2C0-15AC-48B5-B339-31317CB6CCAF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FFF76BF7-E707-4A5D-BA03-470ACE07F23C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BBD7DCE0-4C53-4720-ACD2-9F1F2C35F3C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2C72A7FC-4AF1-48FD-9BEB-2E3E9286304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DEBD653-8F08-4C3B-B153-02221F55893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90B71DC9-2BB1-4A2A-909D-F509C606870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C4AC7A37-C0AA-4872-AF77-3C351E160052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06992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2AF3CEDE-46AE-4D4F-93A9-CDDF28A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24E023CD-DED5-4691-A1DC-108A375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3257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967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0"/>
            <a:ext cx="5186362" cy="684633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31326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80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250" y="2980500"/>
            <a:ext cx="2086538" cy="2468749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6" y="234000"/>
            <a:ext cx="11236013" cy="1233499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1598653"/>
            <a:ext cx="11236012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86737" y="298365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2E5AA54B-D26A-4FDD-8A32-11E46BA12C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11224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id="{68C4A39F-8F8F-4CC0-88E8-7EDD8086DC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35711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E45483-3B73-4DC3-A78E-F49C4277EF3E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44A4B93-1154-4427-B0B0-93F9D2048A2B}"/>
              </a:ext>
            </a:extLst>
          </p:cNvPr>
          <p:cNvSpPr/>
          <p:nvPr userDrawn="1"/>
        </p:nvSpPr>
        <p:spPr>
          <a:xfrm>
            <a:off x="-3375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F7250F2F-6A76-4381-A16F-6B918D1A847E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C0F37CB5-26B5-4698-BC4B-E07005B713BE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объединение 25">
              <a:extLst>
                <a:ext uri="{FF2B5EF4-FFF2-40B4-BE49-F238E27FC236}">
                  <a16:creationId xmlns:a16="http://schemas.microsoft.com/office/drawing/2014/main" id="{42E112E2-B4E8-40B3-BED9-D47D5A5CD45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409C83AA-7C31-4F01-99A3-B9D941353FE4}"/>
              </a:ext>
            </a:extLst>
          </p:cNvPr>
          <p:cNvGrpSpPr/>
          <p:nvPr userDrawn="1"/>
        </p:nvGrpSpPr>
        <p:grpSpPr>
          <a:xfrm>
            <a:off x="-69000" y="6583500"/>
            <a:ext cx="2844750" cy="274500"/>
            <a:chOff x="-35250" y="6583500"/>
            <a:chExt cx="2844750" cy="2745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31F3CD7D-983F-4060-8337-A23954D6CDF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Блок-схема: объединение 28">
              <a:extLst>
                <a:ext uri="{FF2B5EF4-FFF2-40B4-BE49-F238E27FC236}">
                  <a16:creationId xmlns:a16="http://schemas.microsoft.com/office/drawing/2014/main" id="{AF2D8482-AB5B-4496-9ED4-C69853A1DFEF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Текст 18">
            <a:extLst>
              <a:ext uri="{FF2B5EF4-FFF2-40B4-BE49-F238E27FC236}">
                <a16:creationId xmlns:a16="http://schemas.microsoft.com/office/drawing/2014/main" id="{E72E958C-C475-41B5-937E-46FEA0275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2250" y="558639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2" name="Текст 18">
            <a:extLst>
              <a:ext uri="{FF2B5EF4-FFF2-40B4-BE49-F238E27FC236}">
                <a16:creationId xmlns:a16="http://schemas.microsoft.com/office/drawing/2014/main" id="{D1C827B0-45A2-484F-BB66-00CB8DD244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86737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3" name="Текст 18">
            <a:extLst>
              <a:ext uri="{FF2B5EF4-FFF2-40B4-BE49-F238E27FC236}">
                <a16:creationId xmlns:a16="http://schemas.microsoft.com/office/drawing/2014/main" id="{026CA1D3-D999-4A98-8BD2-1061975B6C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11225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4" name="Текст 18">
            <a:extLst>
              <a:ext uri="{FF2B5EF4-FFF2-40B4-BE49-F238E27FC236}">
                <a16:creationId xmlns:a16="http://schemas.microsoft.com/office/drawing/2014/main" id="{BF3A0BD0-8227-4841-92AB-1553AE2A2F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35711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3727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C8BD39-1AD3-49EC-AD88-8991F8046859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E9FB482-CF5D-48DE-B265-E9EAA917DC52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BC8214BF-AB9F-4AF4-A384-AF76185EC8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850" y="-575"/>
            <a:ext cx="5186362" cy="6858575"/>
          </a:xfrm>
        </p:spPr>
        <p:txBody>
          <a:bodyPr/>
          <a:lstStyle/>
          <a:p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C5AA7176-3A2C-49F1-9C4E-FE527AD17C8A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DD6CEFC-74C9-42E3-9A15-7E5AD03F1AB5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B05CC5AB-B2FE-45A2-8351-F7FAC24576A8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E39241B-876E-4AED-942B-6E85AD20689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8B3513E3-026C-49C0-B81A-C96422514B45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объединение 14">
              <a:extLst>
                <a:ext uri="{FF2B5EF4-FFF2-40B4-BE49-F238E27FC236}">
                  <a16:creationId xmlns:a16="http://schemas.microsoft.com/office/drawing/2014/main" id="{0B32E86A-746E-4797-A91A-A3FBCC6E9DF4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Заголовок 16">
            <a:extLst>
              <a:ext uri="{FF2B5EF4-FFF2-40B4-BE49-F238E27FC236}">
                <a16:creationId xmlns:a16="http://schemas.microsoft.com/office/drawing/2014/main" id="{F575B0D5-22DA-440E-9C31-B2A4DBC1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434E2D8C-514C-4478-9755-114A8D47B7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2033588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3266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24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73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2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1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29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2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03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DCC583-3D21-4AAF-9AF3-3FB5AD7DB367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hlinkClick r:id="rId26"/>
            <a:extLst>
              <a:ext uri="{FF2B5EF4-FFF2-40B4-BE49-F238E27FC236}">
                <a16:creationId xmlns:a16="http://schemas.microsoft.com/office/drawing/2014/main" id="{534E405A-6C36-4335-9DED-110908BED687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661" r:id="rId20"/>
    <p:sldLayoutId id="2147483665" r:id="rId21"/>
    <p:sldLayoutId id="2147483666" r:id="rId22"/>
    <p:sldLayoutId id="2147483662" r:id="rId2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8E7EAC4F-4CA6-4923-B32A-5AC1D764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1702504"/>
            <a:ext cx="10515600" cy="1613995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Об итогах работы ТЕРРИТОРИАЛЬНОГО ФОНДА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обязательного медицинского страхования Республики Тыва 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з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а 2023 год и задачах на 2024 год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AF29B94B-341B-4130-A56C-69AFAE243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000" y="4964892"/>
            <a:ext cx="4205400" cy="1020572"/>
          </a:xfrm>
        </p:spPr>
        <p:txBody>
          <a:bodyPr>
            <a:normAutofit/>
          </a:bodyPr>
          <a:lstStyle/>
          <a:p>
            <a:pPr marL="0" lvl="0" indent="0" algn="l" eaLnBrk="0" fontAlgn="base" hangingPunct="0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Кужугет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Шолбан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 Артемович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Yu Gothic UI Semilight" panose="020B0400000000000000" pitchFamily="34" charset="-128"/>
              <a:cs typeface="Arial" panose="020B0604020202020204" pitchFamily="34" charset="0"/>
            </a:endParaRPr>
          </a:p>
          <a:p>
            <a:pPr marL="0" lvl="0" indent="0" algn="l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директор ТФОМС Республики Тыва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CFC1E0-04B4-4DF4-880F-E699422B9A4B}"/>
              </a:ext>
            </a:extLst>
          </p:cNvPr>
          <p:cNvSpPr/>
          <p:nvPr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A8F3379-E67C-4B72-84CA-BF535167ECA6}"/>
              </a:ext>
            </a:extLst>
          </p:cNvPr>
          <p:cNvSpPr/>
          <p:nvPr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007CF127-4088-463B-9FF9-7846F45FB650}"/>
              </a:ext>
            </a:extLst>
          </p:cNvPr>
          <p:cNvGrpSpPr/>
          <p:nvPr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C820479F-3D54-4A8D-B7C0-FD8BAB64BB3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B582E1CD-4706-48AF-9A34-9F54D5177C5D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71A15713-6F86-4436-A01D-BCBAAEEBBD1B}"/>
              </a:ext>
            </a:extLst>
          </p:cNvPr>
          <p:cNvGrpSpPr/>
          <p:nvPr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E3F0F0A3-967A-4525-9622-587DF8FB075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Блок-схема: объединение 19">
              <a:extLst>
                <a:ext uri="{FF2B5EF4-FFF2-40B4-BE49-F238E27FC236}">
                  <a16:creationId xmlns:a16="http://schemas.microsoft.com/office/drawing/2014/main" id="{FD653D20-87A3-4A65-9DB0-1DE7E7DD3858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1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26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61000" y="459000"/>
            <a:ext cx="9225000" cy="993875"/>
          </a:xfrm>
        </p:spPr>
        <p:txBody>
          <a:bodyPr>
            <a:noAutofit/>
          </a:bodyPr>
          <a:lstStyle/>
          <a:p>
            <a:pPr lvl="3"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 О ВЫЯВЛЕННЫХ НАРУШЕНИЯХ В ИСПОЛЬЗОВАНИИ СРЕДСТВ  ОМС ПО РЕЗУЛЬТАТАМ КОМПЛЕКСНЫХ  ПРОВЕРОК, ПРОВЕДЕННЫХ ЗА  2023 ГОД,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633055"/>
              </p:ext>
            </p:extLst>
          </p:nvPr>
        </p:nvGraphicFramePr>
        <p:xfrm>
          <a:off x="651000" y="1359000"/>
          <a:ext cx="11160000" cy="514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9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5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Медицинские организации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Нецелевого использования, тыс. руб.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Неэффективного использования, тыс. руб.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Неправомерного использования, тыс. руб.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Сумма,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Кызылская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1 760,9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181,5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921,1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5 863,5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«Бай-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Тайгинская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1 566,3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1 566,3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«Республиканский онкологический диспансер»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5 347,6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5 445,8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Каа-Хемская</a:t>
                      </a:r>
                      <a:r>
                        <a:rPr lang="ru-RU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708,2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593,6 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Тандынская</a:t>
                      </a:r>
                      <a:r>
                        <a:rPr lang="ru-RU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РТ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«Перинатальный центр РТ»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471,10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36 514,6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36 985,7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«Пий-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1 398,2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81,9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1 534,0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«Тес-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699,4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583,5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Эрзинская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1 006,6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Монгун-Тайгинская</a:t>
                      </a:r>
                      <a:r>
                        <a:rPr lang="ru-RU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6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Овюрская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120,6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11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«Республиканская</a:t>
                      </a:r>
                      <a:r>
                        <a:rPr lang="ru-RU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детская больница</a:t>
                      </a: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2 433,5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2 433,5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10 262,9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45 829,0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1 704,2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57 796,1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778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6000" y="365125"/>
            <a:ext cx="10485000" cy="903875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проверок использования средств НСЗ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ТФОМС Республики Тыва выявлено нецелевое использование в общей сумме 603,6 тыс. рублей,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том числе:</a:t>
            </a: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749391"/>
              </p:ext>
            </p:extLst>
          </p:nvPr>
        </p:nvGraphicFramePr>
        <p:xfrm>
          <a:off x="2091000" y="1674000"/>
          <a:ext cx="8229600" cy="295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медицинского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учреждения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нецелевого расходования, тыс. руб.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«Пий-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506,9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«Республиканская детская больница»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«Перинатальный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центр РТ»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Ресонкодиспансер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357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D56D9EBD-8C6F-4A2F-89A5-2E6438D26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000" y="414000"/>
            <a:ext cx="6041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НОВАЦИИ </a:t>
            </a:r>
            <a:r>
              <a:rPr lang="ru-RU" alt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ПРОГРАММЫ ОМС В 2024 ГОДУ</a:t>
            </a:r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DC5F91AE-2DED-47F1-8EE2-89FBF1C82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69093"/>
              </p:ext>
            </p:extLst>
          </p:nvPr>
        </p:nvGraphicFramePr>
        <p:xfrm>
          <a:off x="616929" y="1314001"/>
          <a:ext cx="10879071" cy="31891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4452">
                  <a:extLst>
                    <a:ext uri="{9D8B030D-6E8A-4147-A177-3AD203B41FA5}">
                      <a16:colId xmlns:a16="http://schemas.microsoft.com/office/drawing/2014/main" val="2469170558"/>
                    </a:ext>
                  </a:extLst>
                </a:gridCol>
                <a:gridCol w="10144619">
                  <a:extLst>
                    <a:ext uri="{9D8B030D-6E8A-4147-A177-3AD203B41FA5}">
                      <a16:colId xmlns:a16="http://schemas.microsoft.com/office/drawing/2014/main" val="2819488790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0855" marR="5085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Предусмотрена диспансеризация для оценки репродуктивного здоровья</a:t>
                      </a:r>
                    </a:p>
                  </a:txBody>
                  <a:tcPr marL="50855" marR="50855" marT="0" marB="0" anchor="ctr"/>
                </a:tc>
                <a:extLst>
                  <a:ext uri="{0D108BD9-81ED-4DB2-BD59-A6C34878D82A}">
                    <a16:rowId xmlns:a16="http://schemas.microsoft.com/office/drawing/2014/main" val="514094447"/>
                  </a:ext>
                </a:extLst>
              </a:tr>
              <a:tr h="578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50855" marR="5085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Возможность получения консультаций медицинским психологом: пациентам из числа ветеранов боевых действий; лиц, состоящих на диспансерном наблюдении; женщин в период беременности, родов и послеродовой период </a:t>
                      </a:r>
                    </a:p>
                  </a:txBody>
                  <a:tcPr marL="50855" marR="50855" marT="0" marB="0" anchor="ctr"/>
                </a:tc>
                <a:extLst>
                  <a:ext uri="{0D108BD9-81ED-4DB2-BD59-A6C34878D82A}">
                    <a16:rowId xmlns:a16="http://schemas.microsoft.com/office/drawing/2014/main" val="2930289125"/>
                  </a:ext>
                </a:extLst>
              </a:tr>
              <a:tr h="786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50855" marR="5085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реабилитация включает, в том числе продолжительную медицинскую реабилитацию для ветеранов боевых действий, принимавших участие в специальной военной операции, уволенным с военной службы</a:t>
                      </a:r>
                    </a:p>
                  </a:txBody>
                  <a:tcPr marL="50855" marR="50855" marT="0" marB="0" anchor="ctr"/>
                </a:tc>
                <a:extLst>
                  <a:ext uri="{0D108BD9-81ED-4DB2-BD59-A6C34878D82A}">
                    <a16:rowId xmlns:a16="http://schemas.microsoft.com/office/drawing/2014/main" val="2423666535"/>
                  </a:ext>
                </a:extLst>
              </a:tr>
              <a:tr h="578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50855" marR="5085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Установлен контроль за проведением молекулярно-генетических исследований при проведении химиотерапии отдельными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таргетными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 препаратами</a:t>
                      </a:r>
                    </a:p>
                  </a:txBody>
                  <a:tcPr marL="50855" marR="50855" marT="0" marB="0" anchor="ctr"/>
                </a:tc>
                <a:extLst>
                  <a:ext uri="{0D108BD9-81ED-4DB2-BD59-A6C34878D82A}">
                    <a16:rowId xmlns:a16="http://schemas.microsoft.com/office/drawing/2014/main" val="3746217054"/>
                  </a:ext>
                </a:extLst>
              </a:tr>
              <a:tr h="578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50855" marR="5085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Структура тарифа на оплату медицинской помощи включает в себя, в том числе расходы на приобретение основных средств (оборудование, производственный и хозяйственный инвентарь) стоимостью до четырехсот (400) тысяч рублей за единицу</a:t>
                      </a:r>
                    </a:p>
                  </a:txBody>
                  <a:tcPr marL="50855" marR="50855" marT="0" marB="0" anchor="ctr"/>
                </a:tc>
                <a:extLst>
                  <a:ext uri="{0D108BD9-81ED-4DB2-BD59-A6C34878D82A}">
                    <a16:rowId xmlns:a16="http://schemas.microsoft.com/office/drawing/2014/main" val="761067830"/>
                  </a:ext>
                </a:extLst>
              </a:tr>
            </a:tbl>
          </a:graphicData>
        </a:graphic>
      </p:graphicFrame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9">
            <a:extLst>
              <a:ext uri="{FF2B5EF4-FFF2-40B4-BE49-F238E27FC236}">
                <a16:creationId xmlns:a16="http://schemas.microsoft.com/office/drawing/2014/main" id="{13415A43-B0A5-4894-9239-8BE39C7B4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7801"/>
              </p:ext>
            </p:extLst>
          </p:nvPr>
        </p:nvGraphicFramePr>
        <p:xfrm>
          <a:off x="616929" y="4869000"/>
          <a:ext cx="10879071" cy="86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9071">
                  <a:extLst>
                    <a:ext uri="{9D8B030D-6E8A-4147-A177-3AD203B41FA5}">
                      <a16:colId xmlns:a16="http://schemas.microsoft.com/office/drawing/2014/main" val="2516825791"/>
                    </a:ext>
                  </a:extLst>
                </a:gridCol>
              </a:tblGrid>
              <a:tr h="7187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После завершения участия медицинской организации в реализации Программы и исполнения медицинской организацией всех обязательств по ОМС,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а также при отсутствии у медицинской организации просроченной кредиторской задолженности, допускается использование медицинской организацией средств ОМС, полученных за оказанную медицинскую помощь, по направлениям расходования и в размере, которые определяются учредителем медицинской организации, за исключением расходов, предусмотренных ч. 7.1 статьи 35 Федерального закона № 326-ФЗ. 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7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846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E953FF1-DCAF-4290-B7B3-B77DA8B1CFC8}"/>
              </a:ext>
            </a:extLst>
          </p:cNvPr>
          <p:cNvSpPr txBox="1"/>
          <p:nvPr/>
        </p:nvSpPr>
        <p:spPr>
          <a:xfrm>
            <a:off x="2136000" y="448522"/>
            <a:ext cx="6525000" cy="727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ОСНОВНЫЕ ЗАДАЧИ НА 2024 ГОД 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</a:br>
            <a:endParaRPr lang="ru-RU" sz="20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Yu Gothic UI Semilight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6372" y="1175581"/>
            <a:ext cx="10519627" cy="481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lnSpc>
                <a:spcPct val="107000"/>
              </a:lnSpc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Продолжить работу по совершенствованию организации управления ОМС, обеспечению финансовой устойчивости системы ОМС на основе единых принципов и нормативов объема медицинской помощи и их финансовых затрат на единицу объема медицинской помощи.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07000"/>
              </a:lnSpc>
              <a:buAutoNum type="arabicPeriod"/>
            </a:pPr>
            <a:endParaRPr lang="ru-RU" sz="12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defTabSz="9144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Повышать эффективность использования средств  ОМС путем проведения оперативного мониторинга исполнения установленных  объемов медицинской помощи и ее финансового обеспечения, размера имеющихся остатков, эффективного и целевого использования средств ОМС.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07000"/>
              </a:lnSpc>
              <a:buFont typeface="+mj-lt"/>
              <a:buAutoNum type="arabicPeriod"/>
            </a:pP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defTabSz="9144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Продолжить работу по реализации национальных проектов «Здравоохранение» и «Демография» с целью контроля за доступностью и качеством предоставляемой медицинской помощи в рамках  Территориальной программы ОМС, а также исполнения целевых помесячных показателей по федеральным проектам: «Борьба с сердечно-сосудистыми заболеваниями» и «Борьба с онкологическими заболеваниями».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 algn="just" defTabSz="914400">
              <a:lnSpc>
                <a:spcPct val="107000"/>
              </a:lnSpc>
              <a:buFont typeface="+mj-lt"/>
              <a:buAutoNum type="arabicPeriod"/>
            </a:pP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defTabSz="914400"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Продолжить работу   в приоритетном порядке по профилактическим мероприятиям и медицинской реабилитации (ПМО, диспансеризация, в том числе лиц репродуктивного возраста, УД, диспансерное наблюдение по поводу онкологических заболеваний, сахарному диабету и болезням системы кровообращения в АПП, а также детей проживающих в организациях социального обслуживания (детских домах-интернатах)), психологическая помощь участникам СВО.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63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22E180-5C66-4B52-B9BD-E624FAE1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600" y="2770625"/>
            <a:ext cx="5842800" cy="6583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98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BF52E0-2FD9-4508-AF2A-12B8188C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608" y="445608"/>
            <a:ext cx="9135000" cy="9141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spc="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Иные межбюджетные трансферты из бюджета</a:t>
            </a:r>
            <a:br>
              <a:rPr lang="ru-RU" sz="1800" spc="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</a:br>
            <a:r>
              <a:rPr lang="ru-RU" sz="1800" spc="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 Федерального фонда ОМС на дополнительное финансовое обеспечение медицинской помощи, в рамках территориальной программы ОМС в 2023 году,</a:t>
            </a:r>
            <a:r>
              <a:rPr lang="en-US" sz="1800" spc="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 </a:t>
            </a:r>
            <a:r>
              <a:rPr lang="ru-RU" sz="1800" spc="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согласно Распоряжению Правительства РФ от 23.11.2023г. №3308-р</a:t>
            </a:r>
          </a:p>
        </p:txBody>
      </p:sp>
      <p:graphicFrame>
        <p:nvGraphicFramePr>
          <p:cNvPr id="10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717116"/>
              </p:ext>
            </p:extLst>
          </p:nvPr>
        </p:nvGraphicFramePr>
        <p:xfrm>
          <a:off x="1551000" y="1629000"/>
          <a:ext cx="8460000" cy="492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50">
                  <a:extLst>
                    <a:ext uri="{9D8B030D-6E8A-4147-A177-3AD203B41FA5}">
                      <a16:colId xmlns:a16="http://schemas.microsoft.com/office/drawing/2014/main" val="4037032851"/>
                    </a:ext>
                  </a:extLst>
                </a:gridCol>
                <a:gridCol w="5745150">
                  <a:extLst>
                    <a:ext uri="{9D8B030D-6E8A-4147-A177-3AD203B41FA5}">
                      <a16:colId xmlns:a16="http://schemas.microsoft.com/office/drawing/2014/main" val="1804595950"/>
                    </a:ext>
                  </a:extLst>
                </a:gridCol>
                <a:gridCol w="2250000">
                  <a:extLst>
                    <a:ext uri="{9D8B030D-6E8A-4147-A177-3AD203B41FA5}">
                      <a16:colId xmlns:a16="http://schemas.microsoft.com/office/drawing/2014/main" val="3581914535"/>
                    </a:ext>
                  </a:extLst>
                </a:gridCol>
              </a:tblGrid>
              <a:tr h="5235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</a:p>
                    <a:p>
                      <a:pPr algn="ctr" fontAlgn="ctr"/>
                      <a:r>
                        <a:rPr lang="ru-RU" sz="14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(тыс. рублей)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64756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"Республиканская детская больница"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23 520,18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966593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20 926,16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175596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Каа-Хемская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8 434,57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975362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Овюрская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4 599,28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550045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Тоджинская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4 503,17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563778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«Бай-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Тайгинская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3 785,81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50146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Барун-Хемчикский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ММЦ"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3 690,96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50928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Сут-Хольская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3 639,65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11973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«Пий-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3 571,71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47795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Тандынская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3 409,30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439407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Чаа-Хольская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2 894,80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667114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Чеди-Хольская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2 387,50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193050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«Тес-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1 919,17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8907"/>
                  </a:ext>
                </a:extLst>
              </a:tr>
              <a:tr h="292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Монгун-Тайгинская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999,13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506693"/>
                  </a:ext>
                </a:extLst>
              </a:tr>
              <a:tr h="307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88 281,50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377265"/>
                  </a:ext>
                </a:extLst>
              </a:tr>
            </a:tbl>
          </a:graphicData>
        </a:graphic>
      </p:graphicFrame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00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6000" y="475159"/>
            <a:ext cx="7920000" cy="855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Среднемесячная заработная плата работников медицинских организаций сферы ОМС 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Республики Тыва за 2022 – 2023 годы</a:t>
            </a:r>
          </a:p>
        </p:txBody>
      </p:sp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915266"/>
              </p:ext>
            </p:extLst>
          </p:nvPr>
        </p:nvGraphicFramePr>
        <p:xfrm>
          <a:off x="1143490" y="1330159"/>
          <a:ext cx="10085019" cy="476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38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823" y="398621"/>
            <a:ext cx="9315000" cy="89527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средств ОМС в фонде начисленной заработной платы работников медицинских организаций сферы ОМС Республики Тыва за 2023 год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Yu Gothic UI Semilight" panose="020B0400000000000000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17149"/>
              </p:ext>
            </p:extLst>
          </p:nvPr>
        </p:nvGraphicFramePr>
        <p:xfrm>
          <a:off x="727804" y="1494000"/>
          <a:ext cx="10085019" cy="492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07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000" y="279000"/>
            <a:ext cx="9712190" cy="76500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За 2023 год достижение целевых показателей среднемесячной заработной платы по категории «врачи» не обеспечили:</a:t>
            </a:r>
            <a:br>
              <a:rPr lang="ru-RU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(средний трудовой доход в Республике Тыва 47,641 тыс. рублей)</a:t>
            </a:r>
            <a:endParaRPr lang="ru-RU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Yu Gothic UI Semilight" panose="020B0400000000000000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55975"/>
              </p:ext>
            </p:extLst>
          </p:nvPr>
        </p:nvGraphicFramePr>
        <p:xfrm>
          <a:off x="1911000" y="1178999"/>
          <a:ext cx="8730001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687">
                  <a:extLst>
                    <a:ext uri="{9D8B030D-6E8A-4147-A177-3AD203B41FA5}">
                      <a16:colId xmlns:a16="http://schemas.microsoft.com/office/drawing/2014/main" val="422298804"/>
                    </a:ext>
                  </a:extLst>
                </a:gridCol>
                <a:gridCol w="4335312">
                  <a:extLst>
                    <a:ext uri="{9D8B030D-6E8A-4147-A177-3AD203B41FA5}">
                      <a16:colId xmlns:a16="http://schemas.microsoft.com/office/drawing/2014/main" val="2775945719"/>
                    </a:ext>
                  </a:extLst>
                </a:gridCol>
                <a:gridCol w="2565001">
                  <a:extLst>
                    <a:ext uri="{9D8B030D-6E8A-4147-A177-3AD203B41FA5}">
                      <a16:colId xmlns:a16="http://schemas.microsoft.com/office/drawing/2014/main" val="540832425"/>
                    </a:ext>
                  </a:extLst>
                </a:gridCol>
                <a:gridCol w="1350001">
                  <a:extLst>
                    <a:ext uri="{9D8B030D-6E8A-4147-A177-3AD203B41FA5}">
                      <a16:colId xmlns:a16="http://schemas.microsoft.com/office/drawing/2014/main" val="121360117"/>
                    </a:ext>
                  </a:extLst>
                </a:gridCol>
              </a:tblGrid>
              <a:tr h="6196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Среднемесячная заработная плата врачей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(тыс. рублей)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Указа №597 (%)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2624810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2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Эрзинская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92,66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194,5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8608233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ГБУЗ РТ 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Пий-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 ЦКБ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90,86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190,7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294734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«</a:t>
                      </a:r>
                      <a:r>
                        <a:rPr lang="ru-RU" sz="12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Барун-Хемчикский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ММЦ"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88,83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186,5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9663111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Чаа-Хольская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88,21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185,2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2338943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"Республиканская детская больница"</a:t>
                      </a:r>
                      <a:endParaRPr lang="ru-RU" sz="1200" b="0" i="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86,16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180,9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26690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"Бай-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Тайгинская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85,93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180,4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9094784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Тандинская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85,90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180,3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327814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8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Монгун-Тайгинская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85,78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180,1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5102736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"Тес-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85,26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179,0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2909741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Чеди-Хольская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85,21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178,9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8447866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11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Каа-Хемская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81,85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171,8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4732121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12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Ресонкодиспансер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81,40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170,9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237462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13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Сут-Хольская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81,22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170,5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4394373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14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Овюрская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77,14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161,9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8386716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15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"Стоматологическая 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поликлика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200" b="0" i="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74,53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156,4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006273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16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71,66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150,4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5339903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17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"РКДЦ"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68,71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144,2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478070"/>
                  </a:ext>
                </a:extLst>
              </a:tr>
              <a:tr h="156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ea typeface="Yu Gothic UI Semilight" panose="020B0400000000000000" pitchFamily="34" charset="-128"/>
                          <a:cs typeface="Arial" panose="020B0604020202020204" pitchFamily="34" charset="0"/>
                        </a:rPr>
                        <a:t>18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"Республиканская больница №2"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61,67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129,4</a:t>
                      </a:r>
                      <a:endParaRPr lang="ru-RU" sz="1200" dirty="0"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903400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10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000" y="54000"/>
            <a:ext cx="8550000" cy="684876"/>
          </a:xfrm>
        </p:spPr>
        <p:txBody>
          <a:bodyPr>
            <a:normAutofit/>
          </a:bodyPr>
          <a:lstStyle/>
          <a:p>
            <a:pPr lvl="0" indent="450850" algn="ctr" eaLnBrk="0" fontAlgn="base" hangingPunct="0">
              <a:spcAft>
                <a:spcPct val="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Остатки по средствам ОМС на счетах государственных учреждений здравоохранения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 на 1 января 2024 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554948"/>
              </p:ext>
            </p:extLst>
          </p:nvPr>
        </p:nvGraphicFramePr>
        <p:xfrm>
          <a:off x="1775999" y="674124"/>
          <a:ext cx="8640001" cy="608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91">
                  <a:extLst>
                    <a:ext uri="{9D8B030D-6E8A-4147-A177-3AD203B41FA5}">
                      <a16:colId xmlns:a16="http://schemas.microsoft.com/office/drawing/2014/main" val="2093681443"/>
                    </a:ext>
                  </a:extLst>
                </a:gridCol>
                <a:gridCol w="5615798">
                  <a:extLst>
                    <a:ext uri="{9D8B030D-6E8A-4147-A177-3AD203B41FA5}">
                      <a16:colId xmlns:a16="http://schemas.microsoft.com/office/drawing/2014/main" val="4216973577"/>
                    </a:ext>
                  </a:extLst>
                </a:gridCol>
                <a:gridCol w="2215612">
                  <a:extLst>
                    <a:ext uri="{9D8B030D-6E8A-4147-A177-3AD203B41FA5}">
                      <a16:colId xmlns:a16="http://schemas.microsoft.com/office/drawing/2014/main" val="730826732"/>
                    </a:ext>
                  </a:extLst>
                </a:gridCol>
              </a:tblGrid>
              <a:tr h="382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sz="1200" u="none" strike="noStrike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медицинской организации</a:t>
                      </a:r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Остатки на  счетах 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570605495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"Республиканская больница №1"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165 129,1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3477249290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"Инфекционная больница"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47 001,5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638898266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"РКДЦ"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34 212,8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4189575040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"РЦСМП и МК"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25 248,5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746467933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Рескожвендиспансер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20 758,7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3881965006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Дзун-Хемчикский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ММЦ"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14 650,3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326177394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"РЦОЗМП"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13 315,4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576569399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8 050,8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122956525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ГАУЗ РТ "СП Серебрянка"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5 912,6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775462444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Респ.центр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ВМРД"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5 720,8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233003664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Эрзинская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4 434,6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263855823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"Тес-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4 256,0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258611534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Ресонкодиспансер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3 838,7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863098886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Чеди-Хольская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2 866,5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84995974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Тоджинская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2 525,1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750717463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"Стоматологическая поликлиника"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2 179,1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354906224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Респ.центр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СПИД"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2 035,0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596604525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Каа-Хемская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2 025,9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3541420948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Монгун-Тайгинская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1 387,7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285863416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"Противотуберкулезный диспансер"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1 124,2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174975074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"Бай-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Тайгинская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765,2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3626598327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"Республиканская детская больница"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501,3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2416252852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"Пий-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458,0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3933532576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Тандинская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387,2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3390442359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Улуг-Хемский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ММЦ"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292,6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571020882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Чаа-Хольская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179,1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1009354512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Овюрская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116,6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512105557"/>
                  </a:ext>
                </a:extLst>
              </a:tr>
              <a:tr h="19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Барун-Хемчикский</a:t>
                      </a:r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ММЦ«</a:t>
                      </a:r>
                      <a:endParaRPr lang="ru-RU" sz="120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144000" marR="4218" marT="4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4218" marR="4218" marT="4218" marB="0" anchor="ctr"/>
                </a:tc>
                <a:extLst>
                  <a:ext uri="{0D108BD9-81ED-4DB2-BD59-A6C34878D82A}">
                    <a16:rowId xmlns:a16="http://schemas.microsoft.com/office/drawing/2014/main" val="4126397817"/>
                  </a:ext>
                </a:extLst>
              </a:tr>
              <a:tr h="283731">
                <a:tc>
                  <a:txBody>
                    <a:bodyPr/>
                    <a:lstStyle/>
                    <a:p>
                      <a:endParaRPr lang="ru-RU" sz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2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n>
                            <a:noFill/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369 376,0</a:t>
                      </a:r>
                      <a:endParaRPr lang="ru-RU" sz="12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663361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53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000" y="261409"/>
            <a:ext cx="9224999" cy="12825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Просроченная кредиторская задолженность медицинских организаций Республики Тыва, участвующих в реализации ТП ОМС за 2022 – 2023 годы 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Yu Gothic UI Semilight" panose="020B0400000000000000" pitchFamily="34" charset="-128"/>
                <a:cs typeface="Arial" panose="020B0604020202020204" pitchFamily="34" charset="0"/>
              </a:rPr>
              <a:t>(тыс. рублей)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94440"/>
              </p:ext>
            </p:extLst>
          </p:nvPr>
        </p:nvGraphicFramePr>
        <p:xfrm>
          <a:off x="1482425" y="1719000"/>
          <a:ext cx="9224999" cy="437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481">
                  <a:extLst>
                    <a:ext uri="{9D8B030D-6E8A-4147-A177-3AD203B41FA5}">
                      <a16:colId xmlns:a16="http://schemas.microsoft.com/office/drawing/2014/main" val="690578564"/>
                    </a:ext>
                  </a:extLst>
                </a:gridCol>
                <a:gridCol w="3719518">
                  <a:extLst>
                    <a:ext uri="{9D8B030D-6E8A-4147-A177-3AD203B41FA5}">
                      <a16:colId xmlns:a16="http://schemas.microsoft.com/office/drawing/2014/main" val="4076701836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023467021"/>
                    </a:ext>
                  </a:extLst>
                </a:gridCol>
                <a:gridCol w="1959770">
                  <a:extLst>
                    <a:ext uri="{9D8B030D-6E8A-4147-A177-3AD203B41FA5}">
                      <a16:colId xmlns:a16="http://schemas.microsoft.com/office/drawing/2014/main" val="1953276024"/>
                    </a:ext>
                  </a:extLst>
                </a:gridCol>
                <a:gridCol w="1100230">
                  <a:extLst>
                    <a:ext uri="{9D8B030D-6E8A-4147-A177-3AD203B41FA5}">
                      <a16:colId xmlns:a16="http://schemas.microsoft.com/office/drawing/2014/main" val="3608980928"/>
                    </a:ext>
                  </a:extLst>
                </a:gridCol>
              </a:tblGrid>
              <a:tr h="68290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Просроченная</a:t>
                      </a:r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кредиторская задолженность</a:t>
                      </a:r>
                    </a:p>
                    <a:p>
                      <a:pPr algn="ctr" fontAlgn="ctr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1 января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6891688"/>
                  </a:ext>
                </a:extLst>
              </a:tr>
              <a:tr h="294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года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507727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Барун-Хемчикский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ММЦ"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851,8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853,0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- 3 998,9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5893805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Тоджинская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600,2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+ 23 207,8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827360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Каа-Хемская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813,7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956,2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+ 16 142,5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399512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"Пий-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Хемская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384,5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621,1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+ 7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236,5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7643210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8 852,6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- 27 927,4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6507072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Тере-Хольская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437,6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893,3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- 4 544,3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540252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Сут-Хольская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687,0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- 5 964,6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2487282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Чаа-Хольская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093,0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- 5 481,1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003432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Ресонкодиспансер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691,9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- 52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691,9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776594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Монгун-Тайгинская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9 063,7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- 9 063,7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258203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ГБУЗ РТ "Бай-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Тайгинская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ЦКБ"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026,5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- 16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026,5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69383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394,6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283,1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- 79</a:t>
                      </a:r>
                      <a:r>
                        <a:rPr lang="ru-RU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111,5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Yu Gothic UI Semilight" panose="020B0400000000000000" pitchFamily="34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607119"/>
                  </a:ext>
                </a:extLst>
              </a:tr>
            </a:tbl>
          </a:graphicData>
        </a:graphic>
      </p:graphicFrame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06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6000" y="16290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12 комплексных проверок целевого и эффективного использования средств ОМС в медицинских организациях республики, работающих в системе обязательного медицинского страхования;</a:t>
            </a:r>
            <a:endParaRPr lang="en-US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11 тематических проверок целевого использования средств нормированного страхового запаса ТФОМС Республики Тыва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квалификации, по приобретению и проведению ремонта медицинского оборудования и </a:t>
            </a:r>
            <a:r>
              <a:rPr lang="ru-RU" sz="1600" cap="none" dirty="0" err="1">
                <a:latin typeface="Arial" panose="020B0604020202020204" pitchFamily="34" charset="0"/>
                <a:cs typeface="Arial" panose="020B0604020202020204" pitchFamily="34" charset="0"/>
              </a:rPr>
              <a:t>софинансирования</a:t>
            </a:r>
            <a:r>
              <a:rPr lang="ru-RU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расходов медицинских организаций на оплату труда врачей и среднего медицинского персонала;</a:t>
            </a:r>
            <a:endParaRPr lang="en-US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1 тематическая проверка фактов, изложенных в обращении главного врача;</a:t>
            </a:r>
            <a:endParaRPr lang="en-US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cap="none" dirty="0">
                <a:latin typeface="Arial" panose="020B0604020202020204" pitchFamily="34" charset="0"/>
                <a:cs typeface="Arial" panose="020B0604020202020204" pitchFamily="34" charset="0"/>
              </a:rPr>
              <a:t> 8 контрольных проверок по вопросу устранения нарушений, выявленных в ходе проверки целевого использования средств обязательного медицинского страхования.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1300" y="410216"/>
            <a:ext cx="8865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2023 ГОД КОНТРОЛЬНО - РЕВИЗИОННЫМ ОТДЕЛОМ ТФОМС РЕСПУБЛИКИ ТЫВА ПРОВЕДЕНО ВСЕГО 32 ПРОВЕРКИ,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619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0877" y="1825625"/>
            <a:ext cx="7770246" cy="4351338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76000" y="639000"/>
            <a:ext cx="9532800" cy="855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проверок общий объем охваченных средств составил в сумме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8 253 871,9 тыс. рублей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из них выявлено нарушений на общую сумму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57 796,1 тыс. рублей, 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" y="99000"/>
            <a:ext cx="1416425" cy="8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655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2d7a383a0ab338a6a5525e6aa9db33a90a2de"/>
</p:tagLst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2485</TotalTime>
  <Words>1586</Words>
  <Application>Microsoft Office PowerPoint</Application>
  <PresentationFormat>Широкоэкранный</PresentationFormat>
  <Paragraphs>396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Yu Gothic UI Semilight</vt:lpstr>
      <vt:lpstr>Arial</vt:lpstr>
      <vt:lpstr>Calibri</vt:lpstr>
      <vt:lpstr>Times New Roman</vt:lpstr>
      <vt:lpstr>Tw Cen MT</vt:lpstr>
      <vt:lpstr>Капля</vt:lpstr>
      <vt:lpstr>Об итогах работы ТЕРРИТОРИАЛЬНОГО ФОНДА обязательного медицинского страхования Республики Тыва  за 2023 год и задачах на 2024 год</vt:lpstr>
      <vt:lpstr>Иные межбюджетные трансферты из бюджета  Федерального фонда ОМС на дополнительное финансовое обеспечение медицинской помощи, в рамках территориальной программы ОМС в 2023 году, согласно Распоряжению Правительства РФ от 23.11.2023г. №3308-р</vt:lpstr>
      <vt:lpstr>Среднемесячная заработная плата работников медицинских организаций сферы ОМС  Республики Тыва за 2022 – 2023 годы</vt:lpstr>
      <vt:lpstr>Доля средств ОМС в фонде начисленной заработной платы работников медицинских организаций сферы ОМС Республики Тыва за 2023 год</vt:lpstr>
      <vt:lpstr>За 2023 год достижение целевых показателей среднемесячной заработной платы по категории «врачи» не обеспечили: (средний трудовой доход в Республике Тыва 47,641 тыс. рублей)</vt:lpstr>
      <vt:lpstr>Остатки по средствам ОМС на счетах государственных учреждений здравоохранения  на 1 января 2024 года</vt:lpstr>
      <vt:lpstr>Просроченная кредиторская задолженность медицинских организаций Республики Тыва, участвующих в реализации ТП ОМС за 2022 – 2023 годы  (тыс. рублей)</vt:lpstr>
      <vt:lpstr>Презентация PowerPoint</vt:lpstr>
      <vt:lpstr>В ходе проверок общий объем охваченных средств составил в сумме 8 253 871,9 тыс. рублей, из них выявлено нарушений на общую сумму 57 796,1 тыс. рублей,  в том числе: </vt:lpstr>
      <vt:lpstr>ДАННЫЕ  О ВЫЯВЛЕННЫХ НАРУШЕНИЯХ В ИСПОЛЬЗОВАНИИ СРЕДСТВ  ОМС ПО РЕЗУЛЬТАТАМ КОМПЛЕКСНЫХ  ПРОВЕРОК, ПРОВЕДЕННЫХ ЗА  2023 ГОД, ТЫС. РУБЛЕЙ </vt:lpstr>
      <vt:lpstr>По результатам проверок использования средств НСЗ  ТФОМС Республики Тыва выявлено нецелевое использование в общей сумме 603,6 тыс. рублей, в том числе: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Людмила Кулумаева</cp:lastModifiedBy>
  <cp:revision>287</cp:revision>
  <cp:lastPrinted>2023-02-08T07:58:11Z</cp:lastPrinted>
  <dcterms:created xsi:type="dcterms:W3CDTF">2020-05-02T19:28:51Z</dcterms:created>
  <dcterms:modified xsi:type="dcterms:W3CDTF">2024-04-25T08:55:19Z</dcterms:modified>
</cp:coreProperties>
</file>